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58" r:id="rId3"/>
    <p:sldId id="273" r:id="rId4"/>
    <p:sldId id="259" r:id="rId5"/>
    <p:sldId id="275" r:id="rId6"/>
    <p:sldId id="260" r:id="rId7"/>
    <p:sldId id="261" r:id="rId8"/>
    <p:sldId id="278" r:id="rId9"/>
    <p:sldId id="262" r:id="rId10"/>
    <p:sldId id="263" r:id="rId11"/>
    <p:sldId id="274" r:id="rId12"/>
    <p:sldId id="264" r:id="rId13"/>
    <p:sldId id="265" r:id="rId14"/>
    <p:sldId id="277" r:id="rId15"/>
    <p:sldId id="266" r:id="rId16"/>
    <p:sldId id="267" r:id="rId17"/>
    <p:sldId id="268" r:id="rId18"/>
    <p:sldId id="269" r:id="rId19"/>
    <p:sldId id="270" r:id="rId20"/>
    <p:sldId id="276" r:id="rId21"/>
    <p:sldId id="271" r:id="rId22"/>
    <p:sldId id="27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43" autoAdjust="0"/>
    <p:restoredTop sz="88959" autoAdjust="0"/>
  </p:normalViewPr>
  <p:slideViewPr>
    <p:cSldViewPr snapToGrid="0">
      <p:cViewPr varScale="1">
        <p:scale>
          <a:sx n="90" d="100"/>
          <a:sy n="90" d="100"/>
        </p:scale>
        <p:origin x="-1051" y="-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2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0D063D-48B9-4776-816E-C12B1BDD27F7}" type="datetimeFigureOut">
              <a:rPr lang="en-US" smtClean="0"/>
              <a:pPr/>
              <a:t>7/26/2013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59CC6F-EAAD-487D-A159-313AC44A74ED}" type="slidenum">
              <a:rPr lang="en-US" smtClean="0"/>
              <a:pPr/>
              <a:t>‹#›</a:t>
            </a:fld>
            <a:endParaRPr lang="en-US" dirty="0"/>
          </a:p>
        </p:txBody>
      </p:sp>
    </p:spTree>
    <p:extLst>
      <p:ext uri="{BB962C8B-B14F-4D97-AF65-F5344CB8AC3E}">
        <p14:creationId xmlns:p14="http://schemas.microsoft.com/office/powerpoint/2010/main" val="3798660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Picture Details:</a:t>
            </a:r>
          </a:p>
          <a:p>
            <a:r>
              <a:rPr lang="en-US" dirty="0" smtClean="0"/>
              <a:t>Left: 230 kV Transmission line at Fairmont substation, Washington state.  ca 2011.</a:t>
            </a:r>
          </a:p>
          <a:p>
            <a:r>
              <a:rPr lang="en-US" baseline="0" dirty="0" smtClean="0"/>
              <a:t>Right: </a:t>
            </a:r>
            <a:r>
              <a:rPr lang="en-US" dirty="0" smtClean="0"/>
              <a:t>Shaft on</a:t>
            </a:r>
            <a:r>
              <a:rPr lang="en-US" baseline="0" dirty="0" smtClean="0"/>
              <a:t> one of Grand Coulees generators, ca 1951</a:t>
            </a:r>
            <a:r>
              <a:rPr lang="en-US" dirty="0" smtClean="0"/>
              <a:t>.</a:t>
            </a:r>
            <a:endParaRPr lang="en-US" baseline="0"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a:t>
            </a:fld>
            <a:endParaRPr lang="en-US" dirty="0"/>
          </a:p>
        </p:txBody>
      </p:sp>
    </p:spTree>
    <p:extLst>
      <p:ext uri="{BB962C8B-B14F-4D97-AF65-F5344CB8AC3E}">
        <p14:creationId xmlns:p14="http://schemas.microsoft.com/office/powerpoint/2010/main" val="157853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Advertisement for WPPSS bonds,</a:t>
            </a:r>
            <a:r>
              <a:rPr lang="en-US" baseline="0" dirty="0" smtClean="0"/>
              <a:t> March 22 1962.</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16</a:t>
            </a:fld>
            <a:endParaRPr lang="en-US" dirty="0"/>
          </a:p>
        </p:txBody>
      </p:sp>
    </p:spTree>
    <p:extLst>
      <p:ext uri="{BB962C8B-B14F-4D97-AF65-F5344CB8AC3E}">
        <p14:creationId xmlns:p14="http://schemas.microsoft.com/office/powerpoint/2010/main" val="575387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Cover page for submittal</a:t>
            </a:r>
            <a:r>
              <a:rPr lang="en-US" baseline="0" dirty="0" smtClean="0"/>
              <a:t> of the Army Corp. of Engineers 308 report.</a:t>
            </a:r>
            <a:endParaRPr lang="en-US" dirty="0" smtClean="0"/>
          </a:p>
          <a:p>
            <a:r>
              <a:rPr lang="en-US" dirty="0" smtClean="0"/>
              <a:t>Source: Google Books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17</a:t>
            </a:fld>
            <a:endParaRPr lang="en-US" dirty="0"/>
          </a:p>
        </p:txBody>
      </p:sp>
    </p:spTree>
    <p:extLst>
      <p:ext uri="{BB962C8B-B14F-4D97-AF65-F5344CB8AC3E}">
        <p14:creationId xmlns:p14="http://schemas.microsoft.com/office/powerpoint/2010/main" val="4254621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1,150 MW Columbia</a:t>
            </a:r>
            <a:r>
              <a:rPr lang="en-US" baseline="0" dirty="0" smtClean="0"/>
              <a:t> Generating Station, aka WPPSS 2.  </a:t>
            </a:r>
            <a:endParaRPr lang="en-US" dirty="0" smtClean="0"/>
          </a:p>
          <a:p>
            <a:r>
              <a:rPr lang="en-US" dirty="0" smtClean="0"/>
              <a:t>Source: Energy</a:t>
            </a:r>
            <a:r>
              <a:rPr lang="en-US" baseline="0" dirty="0" smtClean="0"/>
              <a:t> Northwest </a:t>
            </a:r>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18</a:t>
            </a:fld>
            <a:endParaRPr lang="en-US" dirty="0"/>
          </a:p>
        </p:txBody>
      </p:sp>
    </p:spTree>
    <p:extLst>
      <p:ext uri="{BB962C8B-B14F-4D97-AF65-F5344CB8AC3E}">
        <p14:creationId xmlns:p14="http://schemas.microsoft.com/office/powerpoint/2010/main" val="2947684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Cooling</a:t>
            </a:r>
            <a:r>
              <a:rPr lang="en-US" baseline="0" dirty="0" smtClean="0"/>
              <a:t> Tower for the Trojan Nuclear Power Plant, ca 2004.</a:t>
            </a:r>
            <a:endParaRPr lang="en-US" dirty="0" smtClean="0"/>
          </a:p>
          <a:p>
            <a:r>
              <a:rPr lang="en-US" dirty="0" smtClean="0"/>
              <a:t>Source:</a:t>
            </a:r>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19</a:t>
            </a:fld>
            <a:endParaRPr lang="en-US" dirty="0"/>
          </a:p>
        </p:txBody>
      </p:sp>
    </p:spTree>
    <p:extLst>
      <p:ext uri="{BB962C8B-B14F-4D97-AF65-F5344CB8AC3E}">
        <p14:creationId xmlns:p14="http://schemas.microsoft.com/office/powerpoint/2010/main" val="567074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Power plant smoke stack.</a:t>
            </a:r>
          </a:p>
          <a:p>
            <a:r>
              <a:rPr lang="en-US" dirty="0" smtClean="0"/>
              <a:t>Source: U.S Fish and Wildlife,</a:t>
            </a:r>
            <a:r>
              <a:rPr lang="en-US" baseline="0" dirty="0" smtClean="0"/>
              <a:t> National Digital Library</a:t>
            </a:r>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21</a:t>
            </a:fld>
            <a:endParaRPr lang="en-US" dirty="0"/>
          </a:p>
        </p:txBody>
      </p:sp>
    </p:spTree>
    <p:extLst>
      <p:ext uri="{BB962C8B-B14F-4D97-AF65-F5344CB8AC3E}">
        <p14:creationId xmlns:p14="http://schemas.microsoft.com/office/powerpoint/2010/main" val="2956154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22</a:t>
            </a:fld>
            <a:endParaRPr lang="en-US" dirty="0"/>
          </a:p>
        </p:txBody>
      </p:sp>
    </p:spTree>
    <p:extLst>
      <p:ext uri="{BB962C8B-B14F-4D97-AF65-F5344CB8AC3E}">
        <p14:creationId xmlns:p14="http://schemas.microsoft.com/office/powerpoint/2010/main" val="313577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2</a:t>
            </a:r>
            <a:r>
              <a:rPr lang="en-US" baseline="30000" dirty="0" smtClean="0"/>
              <a:t>nd</a:t>
            </a:r>
            <a:r>
              <a:rPr lang="en-US" dirty="0" smtClean="0"/>
              <a:t> Ave. and Cherry St. looking north,</a:t>
            </a:r>
            <a:r>
              <a:rPr lang="en-US" baseline="0" dirty="0" smtClean="0"/>
              <a:t> </a:t>
            </a:r>
            <a:r>
              <a:rPr lang="en-US" dirty="0" smtClean="0"/>
              <a:t>Seattle Washington.</a:t>
            </a:r>
            <a:r>
              <a:rPr lang="en-US" baseline="0" dirty="0" smtClean="0"/>
              <a:t>  ca 1959.</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4</a:t>
            </a:fld>
            <a:endParaRPr lang="en-US" dirty="0"/>
          </a:p>
        </p:txBody>
      </p:sp>
    </p:spTree>
    <p:extLst>
      <p:ext uri="{BB962C8B-B14F-4D97-AF65-F5344CB8AC3E}">
        <p14:creationId xmlns:p14="http://schemas.microsoft.com/office/powerpoint/2010/main" val="220090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Picture Details:</a:t>
            </a:r>
          </a:p>
          <a:p>
            <a:r>
              <a:rPr lang="en-US" dirty="0" smtClean="0"/>
              <a:t>Cover of the Puget Power Annual Report for 1950.</a:t>
            </a:r>
          </a:p>
          <a:p>
            <a:r>
              <a:rPr lang="en-US" dirty="0" smtClean="0"/>
              <a:t>Source: Puget Power Annual Report for 1950.</a:t>
            </a:r>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6</a:t>
            </a:fld>
            <a:endParaRPr lang="en-US" dirty="0"/>
          </a:p>
        </p:txBody>
      </p:sp>
    </p:spTree>
    <p:extLst>
      <p:ext uri="{BB962C8B-B14F-4D97-AF65-F5344CB8AC3E}">
        <p14:creationId xmlns:p14="http://schemas.microsoft.com/office/powerpoint/2010/main" val="184008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Picture Details:</a:t>
            </a:r>
          </a:p>
          <a:p>
            <a:r>
              <a:rPr lang="en-US" dirty="0" smtClean="0"/>
              <a:t>Upper Baker Dam</a:t>
            </a:r>
          </a:p>
          <a:p>
            <a:r>
              <a:rPr lang="en-US" dirty="0" smtClean="0"/>
              <a:t>Source: Wikipedia.</a:t>
            </a:r>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7</a:t>
            </a:fld>
            <a:endParaRPr lang="en-US" dirty="0"/>
          </a:p>
        </p:txBody>
      </p:sp>
    </p:spTree>
    <p:extLst>
      <p:ext uri="{BB962C8B-B14F-4D97-AF65-F5344CB8AC3E}">
        <p14:creationId xmlns:p14="http://schemas.microsoft.com/office/powerpoint/2010/main" val="425895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Fairmont</a:t>
            </a:r>
            <a:r>
              <a:rPr lang="en-US" baseline="0" dirty="0" smtClean="0"/>
              <a:t> substation, Washington State, ca 2012.</a:t>
            </a:r>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9</a:t>
            </a:fld>
            <a:endParaRPr lang="en-US" dirty="0"/>
          </a:p>
        </p:txBody>
      </p:sp>
    </p:spTree>
    <p:extLst>
      <p:ext uri="{BB962C8B-B14F-4D97-AF65-F5344CB8AC3E}">
        <p14:creationId xmlns:p14="http://schemas.microsoft.com/office/powerpoint/2010/main" val="335770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Cover of Life magazine</a:t>
            </a:r>
            <a:r>
              <a:rPr lang="en-US" baseline="0" dirty="0" smtClean="0"/>
              <a:t>, November 1965 Edition.</a:t>
            </a:r>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10</a:t>
            </a:fld>
            <a:endParaRPr lang="en-US" dirty="0"/>
          </a:p>
        </p:txBody>
      </p:sp>
    </p:spTree>
    <p:extLst>
      <p:ext uri="{BB962C8B-B14F-4D97-AF65-F5344CB8AC3E}">
        <p14:creationId xmlns:p14="http://schemas.microsoft.com/office/powerpoint/2010/main" val="3027738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Picture Details:</a:t>
            </a:r>
          </a:p>
          <a:p>
            <a:r>
              <a:rPr lang="en-US" dirty="0" smtClean="0"/>
              <a:t>Chief Joseph</a:t>
            </a:r>
            <a:r>
              <a:rPr lang="en-US" baseline="0" dirty="0" smtClean="0"/>
              <a:t> Dam</a:t>
            </a:r>
            <a:r>
              <a:rPr lang="en-US" dirty="0" smtClean="0"/>
              <a:t>. ca 1956.</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University of Washington Digital Libraries</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12</a:t>
            </a:fld>
            <a:endParaRPr lang="en-US" dirty="0"/>
          </a:p>
        </p:txBody>
      </p:sp>
    </p:spTree>
    <p:extLst>
      <p:ext uri="{BB962C8B-B14F-4D97-AF65-F5344CB8AC3E}">
        <p14:creationId xmlns:p14="http://schemas.microsoft.com/office/powerpoint/2010/main" val="215883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Picture Details:</a:t>
            </a:r>
          </a:p>
          <a:p>
            <a:r>
              <a:rPr lang="en-US" dirty="0" smtClean="0"/>
              <a:t>Indian head</a:t>
            </a:r>
            <a:r>
              <a:rPr lang="en-US" baseline="0" dirty="0" smtClean="0"/>
              <a:t> test pattern.  This was the test pattern that television stations would air after their evening signoff.  Introduced by RCA in 1939 it was phased out in the late 1970’s as fewer stations actually signed off.  It was </a:t>
            </a:r>
            <a:r>
              <a:rPr lang="en-US" baseline="0" dirty="0" smtClean="0"/>
              <a:t>replaced </a:t>
            </a:r>
            <a:r>
              <a:rPr lang="en-US" baseline="0" dirty="0" smtClean="0"/>
              <a:t>by the SMPTE bars.</a:t>
            </a:r>
            <a:endParaRPr lang="en-US" dirty="0" smtClean="0"/>
          </a:p>
          <a:p>
            <a:r>
              <a:rPr lang="en-US" dirty="0" smtClean="0"/>
              <a:t>Source: Puget Power Annual Report for 1950.</a:t>
            </a:r>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13</a:t>
            </a:fld>
            <a:endParaRPr lang="en-US" dirty="0"/>
          </a:p>
        </p:txBody>
      </p:sp>
    </p:spTree>
    <p:extLst>
      <p:ext uri="{BB962C8B-B14F-4D97-AF65-F5344CB8AC3E}">
        <p14:creationId xmlns:p14="http://schemas.microsoft.com/office/powerpoint/2010/main" val="408372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Picture Details:</a:t>
            </a:r>
          </a:p>
          <a:p>
            <a:r>
              <a:rPr lang="en-US" dirty="0" smtClean="0"/>
              <a:t>A map of the Pacific Northwest Reservoir System showing the locations of the dams.</a:t>
            </a:r>
          </a:p>
          <a:p>
            <a:r>
              <a:rPr lang="en-US" dirty="0" smtClean="0"/>
              <a:t>Source: Bonneville Power Administration.</a:t>
            </a:r>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15</a:t>
            </a:fld>
            <a:endParaRPr lang="en-US" dirty="0"/>
          </a:p>
        </p:txBody>
      </p:sp>
    </p:spTree>
    <p:extLst>
      <p:ext uri="{BB962C8B-B14F-4D97-AF65-F5344CB8AC3E}">
        <p14:creationId xmlns:p14="http://schemas.microsoft.com/office/powerpoint/2010/main" val="73382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F02A0AF8-1761-43DB-AF55-F90F82D70C37}" type="datetimeFigureOut">
              <a:rPr lang="en-US" smtClean="0"/>
              <a:pPr/>
              <a:t>7/26/2013</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968F701E-2300-4956-A988-1D39F6B3C37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02A0AF8-1761-43DB-AF55-F90F82D70C37}" type="datetimeFigureOut">
              <a:rPr lang="en-US" smtClean="0"/>
              <a:pPr/>
              <a:t>7/26/2013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8F701E-2300-4956-A988-1D39F6B3C37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02A0AF8-1761-43DB-AF55-F90F82D70C37}" type="datetimeFigureOut">
              <a:rPr lang="en-US" smtClean="0"/>
              <a:pPr/>
              <a:t>7/26/2013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8F701E-2300-4956-A988-1D39F6B3C37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F02A0AF8-1761-43DB-AF55-F90F82D70C37}" type="datetimeFigureOut">
              <a:rPr lang="en-US" smtClean="0"/>
              <a:pPr/>
              <a:t>7/26/2013</a:t>
            </a:fld>
            <a:endParaRPr lang="en-US" dirty="0"/>
          </a:p>
        </p:txBody>
      </p:sp>
      <p:sp>
        <p:nvSpPr>
          <p:cNvPr id="9" name="Slide Number Placeholder 8"/>
          <p:cNvSpPr>
            <a:spLocks noGrp="1"/>
          </p:cNvSpPr>
          <p:nvPr>
            <p:ph type="sldNum" sz="quarter" idx="15"/>
          </p:nvPr>
        </p:nvSpPr>
        <p:spPr/>
        <p:txBody>
          <a:bodyPr rtlCol="0"/>
          <a:lstStyle/>
          <a:p>
            <a:fld id="{968F701E-2300-4956-A988-1D39F6B3C379}"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F02A0AF8-1761-43DB-AF55-F90F82D70C37}" type="datetimeFigureOut">
              <a:rPr lang="en-US" smtClean="0"/>
              <a:pPr/>
              <a:t>7/26/2013</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lide Number Placeholder 5"/>
          <p:cNvSpPr>
            <a:spLocks noGrp="1"/>
          </p:cNvSpPr>
          <p:nvPr>
            <p:ph type="sldNum" sz="quarter" idx="12"/>
          </p:nvPr>
        </p:nvSpPr>
        <p:spPr bwMode="auto">
          <a:xfrm>
            <a:off x="1340616" y="4928702"/>
            <a:ext cx="609600" cy="517524"/>
          </a:xfrm>
        </p:spPr>
        <p:txBody>
          <a:bodyPr/>
          <a:lstStyle/>
          <a:p>
            <a:fld id="{968F701E-2300-4956-A988-1D39F6B3C37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F02A0AF8-1761-43DB-AF55-F90F82D70C37}" type="datetimeFigureOut">
              <a:rPr lang="en-US" smtClean="0"/>
              <a:pPr/>
              <a:t>7/26/2013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68F701E-2300-4956-A988-1D39F6B3C379}"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F02A0AF8-1761-43DB-AF55-F90F82D70C37}" type="datetimeFigureOut">
              <a:rPr lang="en-US" smtClean="0"/>
              <a:pPr/>
              <a:t>7/26/2013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68F701E-2300-4956-A988-1D39F6B3C379}"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F02A0AF8-1761-43DB-AF55-F90F82D70C37}" type="datetimeFigureOut">
              <a:rPr lang="en-US" smtClean="0"/>
              <a:pPr/>
              <a:t>7/26/2013</a:t>
            </a:fld>
            <a:endParaRPr lang="en-US" dirty="0"/>
          </a:p>
        </p:txBody>
      </p:sp>
      <p:sp>
        <p:nvSpPr>
          <p:cNvPr id="7" name="Slide Number Placeholder 6"/>
          <p:cNvSpPr>
            <a:spLocks noGrp="1"/>
          </p:cNvSpPr>
          <p:nvPr>
            <p:ph type="sldNum" sz="quarter" idx="11"/>
          </p:nvPr>
        </p:nvSpPr>
        <p:spPr/>
        <p:txBody>
          <a:bodyPr rtlCol="0"/>
          <a:lstStyle/>
          <a:p>
            <a:fld id="{968F701E-2300-4956-A988-1D39F6B3C379}" type="slidenum">
              <a:rPr lang="en-US" smtClean="0"/>
              <a:pPr/>
              <a:t>‹#›</a:t>
            </a:fld>
            <a:endParaRPr lang="en-US" dirty="0"/>
          </a:p>
        </p:txBody>
      </p:sp>
      <p:sp>
        <p:nvSpPr>
          <p:cNvPr id="8" name="Footer Placeholder 7"/>
          <p:cNvSpPr>
            <a:spLocks noGrp="1"/>
          </p:cNvSpPr>
          <p:nvPr>
            <p:ph type="ftr" sz="quarter" idx="12"/>
          </p:nvPr>
        </p:nvSpPr>
        <p:spPr/>
        <p:txBody>
          <a:bodyPr rtlCol="0"/>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A0AF8-1761-43DB-AF55-F90F82D70C37}" type="datetimeFigureOut">
              <a:rPr lang="en-US" smtClean="0"/>
              <a:pPr/>
              <a:t>7/26/2013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68F701E-2300-4956-A988-1D39F6B3C37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F02A0AF8-1761-43DB-AF55-F90F82D70C37}" type="datetimeFigureOut">
              <a:rPr lang="en-US" smtClean="0"/>
              <a:pPr/>
              <a:t>7/26/2013</a:t>
            </a:fld>
            <a:endParaRPr lang="en-US" dirty="0"/>
          </a:p>
        </p:txBody>
      </p:sp>
      <p:sp>
        <p:nvSpPr>
          <p:cNvPr id="22" name="Slide Number Placeholder 21"/>
          <p:cNvSpPr>
            <a:spLocks noGrp="1"/>
          </p:cNvSpPr>
          <p:nvPr>
            <p:ph type="sldNum" sz="quarter" idx="15"/>
          </p:nvPr>
        </p:nvSpPr>
        <p:spPr/>
        <p:txBody>
          <a:bodyPr rtlCol="0"/>
          <a:lstStyle/>
          <a:p>
            <a:fld id="{968F701E-2300-4956-A988-1D39F6B3C379}" type="slidenum">
              <a:rPr lang="en-US" smtClean="0"/>
              <a:pPr/>
              <a:t>‹#›</a:t>
            </a:fld>
            <a:endParaRPr lang="en-US" dirty="0"/>
          </a:p>
        </p:txBody>
      </p:sp>
      <p:sp>
        <p:nvSpPr>
          <p:cNvPr id="23" name="Footer Placeholder 22"/>
          <p:cNvSpPr>
            <a:spLocks noGrp="1"/>
          </p:cNvSpPr>
          <p:nvPr>
            <p:ph type="ftr" sz="quarter" idx="16"/>
          </p:nvPr>
        </p:nvSpPr>
        <p:spPr/>
        <p:txBody>
          <a:bodyPr rtlCol="0"/>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F02A0AF8-1761-43DB-AF55-F90F82D70C37}" type="datetimeFigureOut">
              <a:rPr lang="en-US" smtClean="0"/>
              <a:pPr/>
              <a:t>7/26/2013</a:t>
            </a:fld>
            <a:endParaRPr lang="en-US" dirty="0"/>
          </a:p>
        </p:txBody>
      </p:sp>
      <p:sp>
        <p:nvSpPr>
          <p:cNvPr id="18" name="Slide Number Placeholder 17"/>
          <p:cNvSpPr>
            <a:spLocks noGrp="1"/>
          </p:cNvSpPr>
          <p:nvPr>
            <p:ph type="sldNum" sz="quarter" idx="11"/>
          </p:nvPr>
        </p:nvSpPr>
        <p:spPr/>
        <p:txBody>
          <a:bodyPr rtlCol="0"/>
          <a:lstStyle/>
          <a:p>
            <a:fld id="{968F701E-2300-4956-A988-1D39F6B3C379}"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F02A0AF8-1761-43DB-AF55-F90F82D70C37}" type="datetimeFigureOut">
              <a:rPr lang="en-US" smtClean="0"/>
              <a:pPr/>
              <a:t>7/26/2013</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68F701E-2300-4956-A988-1D39F6B3C3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9.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375253"/>
            <a:ext cx="7467600" cy="1143000"/>
          </a:xfrm>
        </p:spPr>
        <p:txBody>
          <a:bodyPr>
            <a:normAutofit/>
          </a:bodyPr>
          <a:lstStyle/>
          <a:p>
            <a:r>
              <a:rPr lang="en-US" dirty="0"/>
              <a:t>Part 4</a:t>
            </a:r>
            <a:r>
              <a:rPr lang="en-US" dirty="0" smtClean="0"/>
              <a:t>: Post War Growth Years</a:t>
            </a:r>
            <a:br>
              <a:rPr lang="en-US" dirty="0" smtClean="0"/>
            </a:br>
            <a:r>
              <a:rPr lang="en-US" dirty="0" smtClean="0"/>
              <a:t> </a:t>
            </a:r>
            <a:r>
              <a:rPr lang="en-US" sz="2400" dirty="0" smtClean="0"/>
              <a:t>(1950-1970)</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a:t>
            </a:fld>
            <a:endParaRPr lang="en-US" dirty="0"/>
          </a:p>
        </p:txBody>
      </p:sp>
      <p:pic>
        <p:nvPicPr>
          <p:cNvPr id="4" name="Picture 2" descr="C:\PNNL Work\Current Projects\FOA-152 WSU\Photos (Master Set)\Substations\Faimount\IMG_0125.JPG"/>
          <p:cNvPicPr>
            <a:picLocks noGrp="1" noChangeAspect="1" noChangeArrowheads="1"/>
          </p:cNvPicPr>
          <p:nvPr>
            <p:ph sz="quarter" idx="1"/>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5864" y="2220501"/>
            <a:ext cx="4114800"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Content Placeholder 2"/>
          <p:cNvPicPr>
            <a:picLocks noGrp="1" noChangeAspect="1" noChangeArrowheads="1"/>
          </p:cNvPicPr>
          <p:nvPr>
            <p:ph sz="quarter" idx="2"/>
          </p:nvPr>
        </p:nvPicPr>
        <p:blipFill>
          <a:blip r:embed="rId8" cstate="print"/>
          <a:srcRect/>
          <a:stretch>
            <a:fillRect/>
          </a:stretch>
        </p:blipFill>
        <p:spPr bwMode="auto">
          <a:xfrm>
            <a:off x="5442848" y="1931973"/>
            <a:ext cx="2930525" cy="366315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4-1</a:t>
            </a:r>
            <a:endParaRPr lang="en-US" sz="12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47676030"/>
      </p:ext>
    </p:extLst>
  </p:cSld>
  <p:clrMapOvr>
    <a:masterClrMapping/>
  </p:clrMapOvr>
  <mc:AlternateContent xmlns:mc="http://schemas.openxmlformats.org/markup-compatibility/2006" xmlns:p14="http://schemas.microsoft.com/office/powerpoint/2010/main">
    <mc:Choice Requires="p14">
      <p:transition spd="slow" p14:dur="2000" advTm="3899"/>
    </mc:Choice>
    <mc:Fallback xmlns="">
      <p:transition spd="slow" advTm="3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30034"/>
            <a:ext cx="7467600" cy="579438"/>
          </a:xfrm>
        </p:spPr>
        <p:txBody>
          <a:bodyPr>
            <a:normAutofit fontScale="90000"/>
          </a:bodyPr>
          <a:lstStyle/>
          <a:p>
            <a:r>
              <a:rPr lang="en-US" sz="1300" dirty="0" smtClean="0">
                <a:solidFill>
                  <a:schemeClr val="bg1">
                    <a:lumMod val="75000"/>
                  </a:schemeClr>
                </a:solidFill>
              </a:rPr>
              <a:t>Part 4 (1950 – 1970): concerns with the Stability of the New Interconnected Power systems </a:t>
            </a:r>
            <a:br>
              <a:rPr lang="en-US" sz="1300" dirty="0" smtClean="0">
                <a:solidFill>
                  <a:schemeClr val="bg1">
                    <a:lumMod val="75000"/>
                  </a:schemeClr>
                </a:solidFill>
              </a:rPr>
            </a:br>
            <a:r>
              <a:rPr lang="en-US" sz="2700" dirty="0" smtClean="0"/>
              <a:t>The 1965 Northeast Blackout</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dirty="0"/>
          </a:p>
        </p:txBody>
      </p:sp>
      <p:sp>
        <p:nvSpPr>
          <p:cNvPr id="5" name="Content Placeholder 4"/>
          <p:cNvSpPr>
            <a:spLocks noGrp="1"/>
          </p:cNvSpPr>
          <p:nvPr>
            <p:ph sz="quarter" idx="1"/>
          </p:nvPr>
        </p:nvSpPr>
        <p:spPr>
          <a:xfrm>
            <a:off x="457200" y="990600"/>
            <a:ext cx="4343400" cy="5410200"/>
          </a:xfrm>
        </p:spPr>
        <p:txBody>
          <a:bodyPr>
            <a:noAutofit/>
          </a:bodyPr>
          <a:lstStyle/>
          <a:p>
            <a:pPr marL="0" indent="233363">
              <a:lnSpc>
                <a:spcPct val="90000"/>
              </a:lnSpc>
              <a:spcBef>
                <a:spcPts val="0"/>
              </a:spcBef>
              <a:spcAft>
                <a:spcPts val="1200"/>
              </a:spcAft>
              <a:buNone/>
            </a:pPr>
            <a:r>
              <a:rPr lang="en-US" sz="1400" dirty="0" smtClean="0"/>
              <a:t>Prior to 1965 it was widely believed that the “modern” interconnected power systems were modern marvels that were too robust to fail. That misconception was corrected on the evening of November 9th, 1965.</a:t>
            </a:r>
            <a:endParaRPr lang="en-US" sz="1400" dirty="0"/>
          </a:p>
          <a:p>
            <a:pPr marL="0" indent="233363">
              <a:lnSpc>
                <a:spcPct val="90000"/>
              </a:lnSpc>
              <a:spcBef>
                <a:spcPts val="0"/>
              </a:spcBef>
              <a:spcAft>
                <a:spcPts val="1200"/>
              </a:spcAft>
              <a:buNone/>
            </a:pPr>
            <a:r>
              <a:rPr lang="en-US" sz="1400" dirty="0" smtClean="0"/>
              <a:t>One of five parallel 230 kV lines supplying power from New York into Ontario tripped due to a incorrectly set over-current relay.  The power from this line was forced onto the 4 parallel lines, over loading all 4 remaining lines.</a:t>
            </a:r>
          </a:p>
          <a:p>
            <a:pPr marL="0" indent="233363">
              <a:lnSpc>
                <a:spcPct val="90000"/>
              </a:lnSpc>
              <a:spcBef>
                <a:spcPts val="0"/>
              </a:spcBef>
              <a:spcAft>
                <a:spcPts val="1200"/>
              </a:spcAft>
              <a:buNone/>
            </a:pPr>
            <a:r>
              <a:rPr lang="en-US" sz="1400" dirty="0" smtClean="0"/>
              <a:t>This interrupted 1,800 MW of power flowing into Canada and caused instabilities on the northeastern portion of the Eastern Interconnect. The Eastern Interconnect separated into 4 islands, and 30 million people lost power.</a:t>
            </a:r>
          </a:p>
          <a:p>
            <a:pPr marL="0" indent="233363">
              <a:lnSpc>
                <a:spcPct val="90000"/>
              </a:lnSpc>
              <a:spcBef>
                <a:spcPts val="0"/>
              </a:spcBef>
              <a:spcAft>
                <a:spcPts val="1200"/>
              </a:spcAft>
              <a:buNone/>
            </a:pPr>
            <a:r>
              <a:rPr lang="en-US" sz="1400" dirty="0" smtClean="0"/>
              <a:t>In addition to sparking the deployment of modern energy management systems, the 1965 blackout raised the question of whether something similar could happen in the Northwest.</a:t>
            </a:r>
          </a:p>
          <a:p>
            <a:pPr marL="0" indent="233363">
              <a:lnSpc>
                <a:spcPct val="90000"/>
              </a:lnSpc>
              <a:spcBef>
                <a:spcPts val="0"/>
              </a:spcBef>
              <a:spcAft>
                <a:spcPts val="1200"/>
              </a:spcAft>
              <a:buNone/>
            </a:pPr>
            <a:r>
              <a:rPr lang="en-US" sz="1400" dirty="0" smtClean="0"/>
              <a:t>This was especially relevant because of the planned transmission lines between the Northwest and California, designed to move large amounts of power in a multi-region resource-sharing arrangement.</a:t>
            </a:r>
            <a:endParaRPr lang="en-US" sz="1400" dirty="0"/>
          </a:p>
        </p:txBody>
      </p:sp>
      <p:pic>
        <p:nvPicPr>
          <p:cNvPr id="3074" name="Picture 2" descr="C:\Users\d3p313\Desktop\Life 1965 Blackout.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976716" y="1135808"/>
            <a:ext cx="3771900" cy="50292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4-10</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05640558"/>
      </p:ext>
    </p:extLst>
  </p:cSld>
  <p:clrMapOvr>
    <a:masterClrMapping/>
  </p:clrMapOvr>
  <mc:AlternateContent xmlns:mc="http://schemas.openxmlformats.org/markup-compatibility/2006" xmlns:p14="http://schemas.microsoft.com/office/powerpoint/2010/main">
    <mc:Choice Requires="p14">
      <p:transition spd="slow" p14:dur="2000" advTm="305216"/>
    </mc:Choice>
    <mc:Fallback xmlns="">
      <p:transition spd="slow" advTm="305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524774"/>
            <a:ext cx="7467600" cy="2133600"/>
          </a:xfrm>
        </p:spPr>
        <p:txBody>
          <a:bodyPr>
            <a:normAutofit/>
          </a:bodyPr>
          <a:lstStyle/>
          <a:p>
            <a:pPr>
              <a:tabLst>
                <a:tab pos="1489075" algn="l"/>
              </a:tabLst>
            </a:pPr>
            <a:r>
              <a:rPr lang="en-US" sz="1800" dirty="0" smtClean="0"/>
              <a:t>Part 4: Post War Growth Years (1950 – 1970)</a:t>
            </a:r>
            <a:r>
              <a:rPr lang="en-US" sz="2000" dirty="0" smtClean="0"/>
              <a:t/>
            </a:r>
            <a:br>
              <a:rPr lang="en-US" sz="2000" dirty="0" smtClean="0"/>
            </a:br>
            <a:r>
              <a:rPr lang="en-US" sz="2400" dirty="0" smtClean="0"/>
              <a:t/>
            </a:r>
            <a:br>
              <a:rPr lang="en-US" sz="2400" dirty="0" smtClean="0"/>
            </a:br>
            <a:r>
              <a:rPr lang="en-US" sz="2800" dirty="0" smtClean="0"/>
              <a:t>Section 4: The Region’s Electrical Infrastructure </a:t>
            </a:r>
            <a:br>
              <a:rPr lang="en-US" sz="2800" dirty="0" smtClean="0"/>
            </a:br>
            <a:r>
              <a:rPr lang="en-US" sz="2800" dirty="0"/>
              <a:t>	</a:t>
            </a:r>
            <a:r>
              <a:rPr lang="en-US" sz="2800" dirty="0" smtClean="0"/>
              <a:t>Grows at an Unprecedented Rate</a:t>
            </a:r>
            <a:r>
              <a:rPr lang="en-US" sz="3200" dirty="0" smtClean="0"/>
              <a:t/>
            </a:r>
            <a:br>
              <a:rPr lang="en-US" sz="3200" dirty="0" smtClean="0"/>
            </a:br>
            <a:endParaRPr lang="en-US" sz="32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11</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4-11</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89"/>
    </mc:Choice>
    <mc:Fallback xmlns="">
      <p:transition spd="slow" advTm="6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467600" cy="685800"/>
          </a:xfrm>
        </p:spPr>
        <p:txBody>
          <a:bodyPr>
            <a:normAutofit fontScale="90000"/>
          </a:bodyPr>
          <a:lstStyle/>
          <a:p>
            <a:r>
              <a:rPr lang="en-US" sz="1300" dirty="0" smtClean="0">
                <a:solidFill>
                  <a:schemeClr val="bg1">
                    <a:lumMod val="75000"/>
                  </a:schemeClr>
                </a:solidFill>
              </a:rPr>
              <a:t>Part 4 (1950 – 1970): The region’s Electrical  Infrastructure Grows at an Unprecedented rate</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A Rapidly Growing Power System</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dirty="0"/>
          </a:p>
        </p:txBody>
      </p:sp>
      <p:sp>
        <p:nvSpPr>
          <p:cNvPr id="5" name="Content Placeholder 4"/>
          <p:cNvSpPr>
            <a:spLocks noGrp="1"/>
          </p:cNvSpPr>
          <p:nvPr>
            <p:ph sz="quarter" idx="1"/>
          </p:nvPr>
        </p:nvSpPr>
        <p:spPr>
          <a:xfrm>
            <a:off x="467260" y="1600200"/>
            <a:ext cx="4495800" cy="4724400"/>
          </a:xfrm>
        </p:spPr>
        <p:txBody>
          <a:bodyPr>
            <a:noAutofit/>
          </a:bodyPr>
          <a:lstStyle/>
          <a:p>
            <a:pPr marL="233363" indent="-233363">
              <a:lnSpc>
                <a:spcPct val="90000"/>
              </a:lnSpc>
              <a:spcBef>
                <a:spcPts val="0"/>
              </a:spcBef>
              <a:spcAft>
                <a:spcPts val="1200"/>
              </a:spcAft>
              <a:buClr>
                <a:schemeClr val="tx1"/>
              </a:buClr>
              <a:buFont typeface="Wingdings" pitchFamily="2" charset="2"/>
              <a:buChar char="Ø"/>
            </a:pPr>
            <a:r>
              <a:rPr lang="en-US" sz="1500" dirty="0" smtClean="0"/>
              <a:t>There were 144 nonfederal generating utilities in the Northwest, and the region had just been connected with Canada (1961) and was about to be connected with the Southwest (1968). </a:t>
            </a:r>
          </a:p>
          <a:p>
            <a:pPr marL="233363" indent="-233363">
              <a:lnSpc>
                <a:spcPct val="90000"/>
              </a:lnSpc>
              <a:spcBef>
                <a:spcPts val="0"/>
              </a:spcBef>
              <a:spcAft>
                <a:spcPts val="1200"/>
              </a:spcAft>
              <a:buClr>
                <a:schemeClr val="tx1"/>
              </a:buClr>
              <a:buFont typeface="Wingdings" pitchFamily="2" charset="2"/>
              <a:buChar char="Ø"/>
            </a:pPr>
            <a:r>
              <a:rPr lang="en-US" sz="1500" dirty="0" smtClean="0"/>
              <a:t>The complexity of these electrical systems went well beyond the tools and ability to analyze them at this point in time.  In </a:t>
            </a:r>
            <a:r>
              <a:rPr lang="en-US" sz="1500" dirty="0"/>
              <a:t>1965 Moore’s Law was first published and the 12-bit PDP-8 minicomputer </a:t>
            </a:r>
            <a:r>
              <a:rPr lang="en-US" sz="1500" dirty="0" smtClean="0"/>
              <a:t>had just been released.</a:t>
            </a:r>
          </a:p>
          <a:p>
            <a:pPr marL="233363" indent="-233363">
              <a:lnSpc>
                <a:spcPct val="90000"/>
              </a:lnSpc>
              <a:spcBef>
                <a:spcPts val="0"/>
              </a:spcBef>
              <a:spcAft>
                <a:spcPts val="1200"/>
              </a:spcAft>
              <a:buClr>
                <a:schemeClr val="tx1"/>
              </a:buClr>
              <a:buFont typeface="Wingdings" pitchFamily="2" charset="2"/>
              <a:buChar char="Ø"/>
            </a:pPr>
            <a:r>
              <a:rPr lang="en-US" sz="1500" dirty="0" smtClean="0"/>
              <a:t>Despite concerns, the system continued to grow in size and complexity, driven by the rapidly increasing load base.</a:t>
            </a:r>
            <a:endParaRPr lang="en-US" sz="1500" dirty="0"/>
          </a:p>
          <a:p>
            <a:pPr marL="233363" indent="-233363">
              <a:lnSpc>
                <a:spcPct val="90000"/>
              </a:lnSpc>
              <a:spcBef>
                <a:spcPts val="0"/>
              </a:spcBef>
              <a:spcAft>
                <a:spcPts val="1200"/>
              </a:spcAft>
              <a:buClr>
                <a:schemeClr val="tx1"/>
              </a:buClr>
              <a:buFont typeface="Wingdings" pitchFamily="2" charset="2"/>
              <a:buChar char="Ø"/>
            </a:pPr>
            <a:r>
              <a:rPr lang="en-US" sz="1500" dirty="0" smtClean="0"/>
              <a:t>Individual units were also increasing in size.  At it completion in 1955, Chief Joseph Dam was rated at 2,620 MW on 27 units. (Each unit was 640 times the size of Edison's Jumbo Dynamo)</a:t>
            </a:r>
          </a:p>
          <a:p>
            <a:pPr marL="233363" indent="-233363">
              <a:lnSpc>
                <a:spcPct val="90000"/>
              </a:lnSpc>
              <a:spcBef>
                <a:spcPts val="0"/>
              </a:spcBef>
              <a:spcAft>
                <a:spcPts val="1200"/>
              </a:spcAft>
              <a:buClr>
                <a:schemeClr val="tx1"/>
              </a:buClr>
              <a:buFont typeface="Wingdings" pitchFamily="2" charset="2"/>
              <a:buChar char="Ø"/>
            </a:pPr>
            <a:r>
              <a:rPr lang="en-US" sz="1500" dirty="0" smtClean="0"/>
              <a:t>To accommodate these larger units, transmission voltages were increasing, first to 345 kV and finally to 500 kV.  The higher 765 kV voltages were not implemented in the Northwest.</a:t>
            </a:r>
          </a:p>
        </p:txBody>
      </p:sp>
      <p:pic>
        <p:nvPicPr>
          <p:cNvPr id="3074" name="Picture 2" descr="C:\PNNL Work\Misc. Documents\Photos\Photos (Other Sources)\Chief Joseph Dam ca 1956.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089582" y="2286000"/>
            <a:ext cx="3657600"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990600"/>
            <a:ext cx="8001000" cy="535531"/>
          </a:xfrm>
          <a:prstGeom prst="rect">
            <a:avLst/>
          </a:prstGeom>
          <a:noFill/>
        </p:spPr>
        <p:txBody>
          <a:bodyPr wrap="square" rtlCol="0">
            <a:spAutoFit/>
          </a:bodyPr>
          <a:lstStyle/>
          <a:p>
            <a:pPr>
              <a:lnSpc>
                <a:spcPct val="90000"/>
              </a:lnSpc>
              <a:spcAft>
                <a:spcPts val="1200"/>
              </a:spcAft>
            </a:pPr>
            <a:r>
              <a:rPr lang="en-US" sz="1600" dirty="0" smtClean="0"/>
              <a:t>Part of the reason for concern over the interconnected power systems was that they were larger and more complicated than any previous systems.</a:t>
            </a:r>
            <a:endParaRPr lang="en-US" sz="1600" dirty="0"/>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4-12</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49597341"/>
      </p:ext>
    </p:extLst>
  </p:cSld>
  <p:clrMapOvr>
    <a:masterClrMapping/>
  </p:clrMapOvr>
  <mc:AlternateContent xmlns:mc="http://schemas.openxmlformats.org/markup-compatibility/2006" xmlns:p14="http://schemas.microsoft.com/office/powerpoint/2010/main">
    <mc:Choice Requires="p14">
      <p:transition spd="slow" p14:dur="2000" advTm="313128"/>
    </mc:Choice>
    <mc:Fallback xmlns="">
      <p:transition spd="slow" advTm="31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4156"/>
            <a:ext cx="7467600" cy="609600"/>
          </a:xfrm>
        </p:spPr>
        <p:txBody>
          <a:bodyPr>
            <a:normAutofit fontScale="90000"/>
          </a:bodyPr>
          <a:lstStyle/>
          <a:p>
            <a:r>
              <a:rPr lang="en-US" sz="1300" dirty="0" smtClean="0">
                <a:solidFill>
                  <a:schemeClr val="bg1">
                    <a:lumMod val="75000"/>
                  </a:schemeClr>
                </a:solidFill>
              </a:rPr>
              <a:t>Part 4 (1950 – 1970): The region’s Electrical  Infrastructure Grows at an Unprecedented rate </a:t>
            </a:r>
            <a:br>
              <a:rPr lang="en-US" sz="1300" dirty="0" smtClean="0">
                <a:solidFill>
                  <a:schemeClr val="bg1">
                    <a:lumMod val="75000"/>
                  </a:schemeClr>
                </a:solidFill>
              </a:rPr>
            </a:br>
            <a:r>
              <a:rPr lang="en-US" sz="2700" dirty="0" smtClean="0"/>
              <a:t>Electric Loads in the Growing Power System</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dirty="0"/>
          </a:p>
        </p:txBody>
      </p:sp>
      <p:sp>
        <p:nvSpPr>
          <p:cNvPr id="5" name="Content Placeholder 4"/>
          <p:cNvSpPr>
            <a:spLocks noGrp="1"/>
          </p:cNvSpPr>
          <p:nvPr>
            <p:ph sz="quarter" idx="1"/>
          </p:nvPr>
        </p:nvSpPr>
        <p:spPr>
          <a:xfrm>
            <a:off x="545123" y="1482762"/>
            <a:ext cx="4343400" cy="4444042"/>
          </a:xfrm>
        </p:spPr>
        <p:txBody>
          <a:bodyPr>
            <a:normAutofit fontScale="47500" lnSpcReduction="20000"/>
          </a:bodyPr>
          <a:lstStyle/>
          <a:p>
            <a:pPr marL="0" indent="233363">
              <a:lnSpc>
                <a:spcPct val="110000"/>
              </a:lnSpc>
              <a:spcBef>
                <a:spcPts val="0"/>
              </a:spcBef>
              <a:spcAft>
                <a:spcPts val="600"/>
              </a:spcAft>
              <a:buNone/>
            </a:pPr>
            <a:r>
              <a:rPr lang="en-US" sz="3400" dirty="0" smtClean="0"/>
              <a:t>The growth in the electric power system was attributed to two specific factors:</a:t>
            </a:r>
          </a:p>
          <a:p>
            <a:pPr marL="457200" lvl="1" indent="-211138">
              <a:buClrTx/>
              <a:buFont typeface="Wingdings" pitchFamily="2" charset="2"/>
              <a:buChar char="Ø"/>
            </a:pPr>
            <a:r>
              <a:rPr lang="en-US" sz="2900" dirty="0" smtClean="0"/>
              <a:t>More people: The baby boom generation</a:t>
            </a:r>
          </a:p>
          <a:p>
            <a:pPr marL="457200" lvl="1" indent="-211138">
              <a:buClrTx/>
              <a:buFont typeface="Wingdings" pitchFamily="2" charset="2"/>
              <a:buChar char="Ø"/>
            </a:pPr>
            <a:r>
              <a:rPr lang="en-US" sz="2900" dirty="0" smtClean="0"/>
              <a:t>Higher per capita energy consumption</a:t>
            </a:r>
            <a:endParaRPr lang="en-US" sz="2900" dirty="0"/>
          </a:p>
          <a:p>
            <a:pPr lvl="1">
              <a:buFont typeface="Wingdings" pitchFamily="2" charset="2"/>
              <a:buChar char="Ø"/>
            </a:pPr>
            <a:endParaRPr lang="en-US" sz="3400" dirty="0" smtClean="0"/>
          </a:p>
          <a:p>
            <a:pPr marL="0" indent="233363">
              <a:lnSpc>
                <a:spcPct val="110000"/>
              </a:lnSpc>
              <a:spcBef>
                <a:spcPts val="0"/>
              </a:spcBef>
              <a:spcAft>
                <a:spcPts val="1200"/>
              </a:spcAft>
              <a:buNone/>
            </a:pPr>
            <a:r>
              <a:rPr lang="en-US" sz="3400" dirty="0" smtClean="0"/>
              <a:t>Residential Loads: an increase in the number, and variety, of appliance in the house.</a:t>
            </a:r>
          </a:p>
          <a:p>
            <a:pPr marL="0" indent="233363">
              <a:lnSpc>
                <a:spcPct val="110000"/>
              </a:lnSpc>
              <a:spcBef>
                <a:spcPts val="0"/>
              </a:spcBef>
              <a:spcAft>
                <a:spcPts val="1200"/>
              </a:spcAft>
              <a:buNone/>
            </a:pPr>
            <a:r>
              <a:rPr lang="en-US" sz="3400" dirty="0" smtClean="0"/>
              <a:t>Commercial Loads: Included retail and office space. Stores were becoming larger and more commonplace.</a:t>
            </a:r>
          </a:p>
          <a:p>
            <a:pPr marL="0" indent="233363">
              <a:lnSpc>
                <a:spcPct val="110000"/>
              </a:lnSpc>
              <a:spcBef>
                <a:spcPts val="0"/>
              </a:spcBef>
              <a:spcAft>
                <a:spcPts val="1200"/>
              </a:spcAft>
              <a:buNone/>
            </a:pPr>
            <a:r>
              <a:rPr lang="en-US" sz="3400" dirty="0" smtClean="0"/>
              <a:t>Industrial Loads: At the end of WWII the United States was an industrial power house, and one of the few industrialized countries not left in ruins by the war.</a:t>
            </a:r>
            <a:endParaRPr lang="en-US" sz="3400" dirty="0"/>
          </a:p>
          <a:p>
            <a:pPr marL="0" indent="233363">
              <a:lnSpc>
                <a:spcPct val="110000"/>
              </a:lnSpc>
              <a:spcBef>
                <a:spcPts val="0"/>
              </a:spcBef>
              <a:spcAft>
                <a:spcPts val="1200"/>
              </a:spcAft>
              <a:buNone/>
            </a:pPr>
            <a:r>
              <a:rPr lang="en-US" sz="3400" dirty="0" smtClean="0"/>
              <a:t>Rural </a:t>
            </a:r>
            <a:r>
              <a:rPr lang="en-US" sz="3400" dirty="0" smtClean="0"/>
              <a:t>Electrification</a:t>
            </a:r>
            <a:r>
              <a:rPr lang="en-US" sz="3400" dirty="0" smtClean="0"/>
              <a:t>: Farms were beginning to use more electricity, for living as well as working.  Irrigation pumps were becoming a significant load.</a:t>
            </a:r>
            <a:endParaRPr lang="en-US" sz="3400" dirty="0"/>
          </a:p>
        </p:txBody>
      </p:sp>
      <p:pic>
        <p:nvPicPr>
          <p:cNvPr id="6146" name="Picture 2" descr="C:\Users\d3p313\Desktop\RCA_Indian_Head_test_pattern.jp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072330" y="1966837"/>
            <a:ext cx="3760490" cy="2819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4-13</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7462156"/>
      </p:ext>
    </p:extLst>
  </p:cSld>
  <p:clrMapOvr>
    <a:masterClrMapping/>
  </p:clrMapOvr>
  <mc:AlternateContent xmlns:mc="http://schemas.openxmlformats.org/markup-compatibility/2006">
    <mc:Choice xmlns:p14="http://schemas.microsoft.com/office/powerpoint/2010/main" Requires="p14">
      <p:transition spd="slow" p14:dur="2000" advTm="198421"/>
    </mc:Choice>
    <mc:Fallback>
      <p:transition spd="slow" advTm="198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465826"/>
            <a:ext cx="7467600" cy="2133600"/>
          </a:xfrm>
        </p:spPr>
        <p:txBody>
          <a:bodyPr>
            <a:normAutofit/>
          </a:bodyPr>
          <a:lstStyle/>
          <a:p>
            <a:pPr>
              <a:tabLst>
                <a:tab pos="1489075" algn="l"/>
              </a:tabLst>
            </a:pPr>
            <a:r>
              <a:rPr lang="en-US" sz="1800" dirty="0" smtClean="0"/>
              <a:t>Part 4: Post War Growth Years (1950 – 1970)</a:t>
            </a:r>
            <a:r>
              <a:rPr lang="en-US" sz="2400" dirty="0" smtClean="0"/>
              <a:t/>
            </a:r>
            <a:br>
              <a:rPr lang="en-US" sz="2400" dirty="0" smtClean="0"/>
            </a:br>
            <a:r>
              <a:rPr lang="en-US" sz="2400" dirty="0" smtClean="0"/>
              <a:t/>
            </a:r>
            <a:br>
              <a:rPr lang="en-US" sz="2400" dirty="0" smtClean="0"/>
            </a:br>
            <a:r>
              <a:rPr lang="en-US" sz="2800" dirty="0" smtClean="0"/>
              <a:t>Section 5: The Limits of the Hydro System and </a:t>
            </a:r>
            <a:br>
              <a:rPr lang="en-US" sz="2800" dirty="0" smtClean="0"/>
            </a:br>
            <a:r>
              <a:rPr lang="en-US" sz="2800" dirty="0"/>
              <a:t>	</a:t>
            </a:r>
            <a:r>
              <a:rPr lang="en-US" sz="2800" dirty="0" smtClean="0"/>
              <a:t>Where to Go From There</a:t>
            </a:r>
            <a:br>
              <a:rPr lang="en-US" sz="2800" dirty="0" smtClean="0"/>
            </a:br>
            <a:endParaRPr lang="en-US" sz="28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14</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4-14</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32"/>
    </mc:Choice>
    <mc:Fallback>
      <p:transition spd="slow" advTm="5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522"/>
            <a:ext cx="7467600" cy="685800"/>
          </a:xfrm>
        </p:spPr>
        <p:txBody>
          <a:bodyPr>
            <a:normAutofit fontScale="90000"/>
          </a:bodyPr>
          <a:lstStyle/>
          <a:p>
            <a:r>
              <a:rPr lang="en-US" sz="1300" dirty="0" smtClean="0">
                <a:solidFill>
                  <a:schemeClr val="bg1">
                    <a:lumMod val="75000"/>
                  </a:schemeClr>
                </a:solidFill>
              </a:rPr>
              <a:t>Part 4 (1950 – 1970): The Limits of the Hydro system and Where to go from There</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The Last of the Federal Dams are Built</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dirty="0"/>
          </a:p>
        </p:txBody>
      </p:sp>
      <p:sp>
        <p:nvSpPr>
          <p:cNvPr id="5" name="Content Placeholder 4"/>
          <p:cNvSpPr>
            <a:spLocks noGrp="1"/>
          </p:cNvSpPr>
          <p:nvPr>
            <p:ph sz="quarter" idx="1"/>
          </p:nvPr>
        </p:nvSpPr>
        <p:spPr>
          <a:xfrm>
            <a:off x="4617998" y="1143000"/>
            <a:ext cx="4191000" cy="4999008"/>
          </a:xfrm>
        </p:spPr>
        <p:txBody>
          <a:bodyPr>
            <a:noAutofit/>
          </a:bodyPr>
          <a:lstStyle/>
          <a:p>
            <a:pPr marL="0" indent="233363">
              <a:lnSpc>
                <a:spcPct val="110000"/>
              </a:lnSpc>
              <a:spcBef>
                <a:spcPts val="0"/>
              </a:spcBef>
              <a:spcAft>
                <a:spcPts val="1200"/>
              </a:spcAft>
              <a:buNone/>
            </a:pPr>
            <a:r>
              <a:rPr lang="en-US" sz="1350" dirty="0" smtClean="0"/>
              <a:t>Despite the continuing increase in load, in </a:t>
            </a:r>
            <a:r>
              <a:rPr lang="en-US" sz="1350" dirty="0"/>
              <a:t>1952 “Partnership for Progress” was laid out in Dwight D. Eisenhower’s inaugural address.  This effectively ended the planning of any new federal dams in the </a:t>
            </a:r>
            <a:r>
              <a:rPr lang="en-US" sz="1350" dirty="0" smtClean="0"/>
              <a:t>Northwest.</a:t>
            </a:r>
            <a:endParaRPr lang="en-US" sz="1350" dirty="0"/>
          </a:p>
          <a:p>
            <a:pPr marL="0" indent="233363">
              <a:lnSpc>
                <a:spcPct val="110000"/>
              </a:lnSpc>
              <a:buNone/>
            </a:pPr>
            <a:r>
              <a:rPr lang="en-US" sz="1350" dirty="0" smtClean="0"/>
              <a:t>By 1975, the </a:t>
            </a:r>
            <a:r>
              <a:rPr lang="en-US" sz="1350" dirty="0"/>
              <a:t>last </a:t>
            </a:r>
            <a:r>
              <a:rPr lang="en-US" sz="1350" dirty="0" smtClean="0"/>
              <a:t>2 major federal dams were completed </a:t>
            </a:r>
            <a:r>
              <a:rPr lang="en-US" sz="1350" dirty="0"/>
              <a:t>in the Columbia </a:t>
            </a:r>
            <a:r>
              <a:rPr lang="en-US" sz="1350" dirty="0" smtClean="0"/>
              <a:t>system:</a:t>
            </a:r>
          </a:p>
          <a:p>
            <a:pPr marL="457200" indent="-215900">
              <a:buClrTx/>
              <a:buFont typeface="Wingdings" pitchFamily="2" charset="2"/>
              <a:buChar char="Ø"/>
            </a:pPr>
            <a:r>
              <a:rPr lang="en-US" sz="1350" dirty="0" smtClean="0"/>
              <a:t>Lower Granite on the Snake (1972) </a:t>
            </a:r>
          </a:p>
          <a:p>
            <a:pPr marL="457200" indent="-215900">
              <a:spcBef>
                <a:spcPts val="0"/>
              </a:spcBef>
              <a:spcAft>
                <a:spcPts val="1200"/>
              </a:spcAft>
              <a:buClrTx/>
              <a:buFont typeface="Wingdings" pitchFamily="2" charset="2"/>
              <a:buChar char="Ø"/>
            </a:pPr>
            <a:r>
              <a:rPr lang="en-US" sz="1350" dirty="0" smtClean="0"/>
              <a:t>Libby </a:t>
            </a:r>
            <a:r>
              <a:rPr lang="en-US" sz="1350" dirty="0"/>
              <a:t>on the Kootenai </a:t>
            </a:r>
            <a:r>
              <a:rPr lang="en-US" sz="1350" dirty="0" smtClean="0"/>
              <a:t>(1975)</a:t>
            </a:r>
          </a:p>
          <a:p>
            <a:pPr marL="0" indent="233363">
              <a:lnSpc>
                <a:spcPct val="110000"/>
              </a:lnSpc>
              <a:buNone/>
            </a:pPr>
            <a:r>
              <a:rPr lang="en-US" sz="1350" dirty="0" smtClean="0"/>
              <a:t>Statistics of the dams today:</a:t>
            </a:r>
            <a:endParaRPr lang="en-US" sz="1350" dirty="0"/>
          </a:p>
          <a:p>
            <a:pPr marL="457200" indent="-233363">
              <a:buClrTx/>
              <a:buFont typeface="Wingdings" pitchFamily="2" charset="2"/>
              <a:buChar char="Ø"/>
            </a:pPr>
            <a:r>
              <a:rPr lang="en-US" sz="1350" dirty="0"/>
              <a:t>274 dams in the Columbia River basin, 19 in British </a:t>
            </a:r>
            <a:r>
              <a:rPr lang="en-US" sz="1350" dirty="0" smtClean="0"/>
              <a:t>Columbia.</a:t>
            </a:r>
            <a:endParaRPr lang="en-US" sz="1350" dirty="0"/>
          </a:p>
          <a:p>
            <a:pPr marL="457200" indent="-233363">
              <a:buClrTx/>
              <a:buFont typeface="Wingdings" pitchFamily="2" charset="2"/>
              <a:buChar char="Ø"/>
            </a:pPr>
            <a:r>
              <a:rPr lang="en-US" sz="1350" dirty="0"/>
              <a:t>14 dams on the mainstem Columbia, 5 on the L</a:t>
            </a:r>
            <a:r>
              <a:rPr lang="en-US" sz="1350" dirty="0" smtClean="0"/>
              <a:t>ower </a:t>
            </a:r>
            <a:r>
              <a:rPr lang="en-US" sz="1350" dirty="0"/>
              <a:t>S</a:t>
            </a:r>
            <a:r>
              <a:rPr lang="en-US" sz="1350" dirty="0" smtClean="0"/>
              <a:t>nake River.</a:t>
            </a:r>
            <a:endParaRPr lang="en-US" sz="1350" dirty="0"/>
          </a:p>
          <a:p>
            <a:pPr marL="457200" indent="-233363">
              <a:spcAft>
                <a:spcPts val="1200"/>
              </a:spcAft>
              <a:buClrTx/>
              <a:buFont typeface="Wingdings" pitchFamily="2" charset="2"/>
              <a:buChar char="Ø"/>
            </a:pPr>
            <a:r>
              <a:rPr lang="en-US" sz="1350" dirty="0"/>
              <a:t>36,682 MW </a:t>
            </a:r>
            <a:r>
              <a:rPr lang="en-US" sz="1350" dirty="0" smtClean="0"/>
              <a:t>“nameplate” (posted) capacity </a:t>
            </a:r>
            <a:r>
              <a:rPr lang="en-US" sz="1350" dirty="0"/>
              <a:t>with an average </a:t>
            </a:r>
            <a:r>
              <a:rPr lang="en-US" sz="1350" dirty="0" smtClean="0"/>
              <a:t>output of 16,604 MW.</a:t>
            </a:r>
            <a:endParaRPr lang="en-US" sz="1350" dirty="0"/>
          </a:p>
          <a:p>
            <a:pPr marL="0" indent="233363">
              <a:lnSpc>
                <a:spcPct val="110000"/>
              </a:lnSpc>
              <a:buNone/>
            </a:pPr>
            <a:r>
              <a:rPr lang="en-US" sz="1350" dirty="0" smtClean="0"/>
              <a:t>With  the construction of federal dams coming to an end, the questions of who would build the future generation of damns was raised.</a:t>
            </a:r>
            <a:endParaRPr lang="en-US" sz="1350" dirty="0"/>
          </a:p>
        </p:txBody>
      </p:sp>
      <p:pic>
        <p:nvPicPr>
          <p:cNvPr id="4098" name="Picture 2" descr="C:\Users\d3p313\Desktop\Pacific Northwest Reservoir System.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99540" y="1717749"/>
            <a:ext cx="3657600" cy="384951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4-15</a:t>
            </a:r>
            <a:endParaRPr lang="en-US" sz="12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48508985"/>
      </p:ext>
    </p:extLst>
  </p:cSld>
  <p:clrMapOvr>
    <a:masterClrMapping/>
  </p:clrMapOvr>
  <mc:AlternateContent xmlns:mc="http://schemas.openxmlformats.org/markup-compatibility/2006">
    <mc:Choice xmlns:p14="http://schemas.microsoft.com/office/powerpoint/2010/main" Requires="p14">
      <p:transition spd="slow" p14:dur="2000" advTm="163784"/>
    </mc:Choice>
    <mc:Fallback>
      <p:transition spd="slow" advTm="163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467600" cy="655638"/>
          </a:xfrm>
        </p:spPr>
        <p:txBody>
          <a:bodyPr>
            <a:normAutofit fontScale="90000"/>
          </a:bodyPr>
          <a:lstStyle/>
          <a:p>
            <a:r>
              <a:rPr lang="en-US" sz="1300" dirty="0" smtClean="0">
                <a:solidFill>
                  <a:schemeClr val="bg1">
                    <a:lumMod val="75000"/>
                  </a:schemeClr>
                </a:solidFill>
              </a:rPr>
              <a:t>Part 4 (1950 – 1970): The Limits of the Hydro system and Where to go from There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Washington Public Power Supply System</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dirty="0"/>
          </a:p>
        </p:txBody>
      </p:sp>
      <p:sp>
        <p:nvSpPr>
          <p:cNvPr id="5" name="Content Placeholder 4"/>
          <p:cNvSpPr>
            <a:spLocks noGrp="1"/>
          </p:cNvSpPr>
          <p:nvPr>
            <p:ph sz="quarter" idx="1"/>
          </p:nvPr>
        </p:nvSpPr>
        <p:spPr>
          <a:xfrm>
            <a:off x="457200" y="1143000"/>
            <a:ext cx="4038600" cy="5029200"/>
          </a:xfrm>
        </p:spPr>
        <p:txBody>
          <a:bodyPr>
            <a:noAutofit/>
          </a:bodyPr>
          <a:lstStyle/>
          <a:p>
            <a:pPr marL="0" indent="233363">
              <a:lnSpc>
                <a:spcPct val="90000"/>
              </a:lnSpc>
              <a:spcBef>
                <a:spcPts val="0"/>
              </a:spcBef>
              <a:spcAft>
                <a:spcPts val="1200"/>
              </a:spcAft>
              <a:buNone/>
            </a:pPr>
            <a:r>
              <a:rPr lang="en-US" sz="1400" dirty="0" smtClean="0"/>
              <a:t>The first major attempt to meet the future generation needs was the </a:t>
            </a:r>
            <a:r>
              <a:rPr lang="en-US" sz="1400" dirty="0" smtClean="0"/>
              <a:t>formation of the Washington </a:t>
            </a:r>
            <a:r>
              <a:rPr lang="en-US" sz="1400" dirty="0"/>
              <a:t>Public Power Supply </a:t>
            </a:r>
            <a:r>
              <a:rPr lang="en-US" sz="1400" dirty="0" smtClean="0"/>
              <a:t>System (WPPSS).</a:t>
            </a:r>
          </a:p>
          <a:p>
            <a:pPr marL="0" indent="233363">
              <a:lnSpc>
                <a:spcPct val="90000"/>
              </a:lnSpc>
              <a:spcBef>
                <a:spcPts val="0"/>
              </a:spcBef>
              <a:spcAft>
                <a:spcPts val="1200"/>
              </a:spcAft>
              <a:buNone/>
            </a:pPr>
            <a:r>
              <a:rPr lang="en-US" sz="1400" dirty="0" smtClean="0"/>
              <a:t>The WPPSS was formed as a municipal corporation in 1957, by the Washington State Legislature, to produce power at cost for Northwest utilities.  It was run by a board of directors who were from the 17 member utilities.  Since the WPPSS was a state agency it could issue tax-exempt bonds.</a:t>
            </a:r>
            <a:endParaRPr lang="en-US" sz="1400" dirty="0"/>
          </a:p>
          <a:p>
            <a:pPr marL="0" indent="233363">
              <a:lnSpc>
                <a:spcPct val="90000"/>
              </a:lnSpc>
              <a:spcBef>
                <a:spcPts val="0"/>
              </a:spcBef>
              <a:spcAft>
                <a:spcPts val="1200"/>
              </a:spcAft>
              <a:buNone/>
            </a:pPr>
            <a:r>
              <a:rPr lang="en-US" sz="1400" dirty="0" smtClean="0"/>
              <a:t>The first project completed by the WPPSS was the small 27.5 MW Packwood Lake Hydroelectric Project.  It was completed 7 months behind schedule, a foreshadowing of what was to come.  </a:t>
            </a:r>
          </a:p>
          <a:p>
            <a:pPr marL="0" indent="233363">
              <a:lnSpc>
                <a:spcPct val="90000"/>
              </a:lnSpc>
              <a:spcBef>
                <a:spcPts val="0"/>
              </a:spcBef>
              <a:spcAft>
                <a:spcPts val="1200"/>
              </a:spcAft>
              <a:buNone/>
            </a:pPr>
            <a:r>
              <a:rPr lang="en-US" sz="1400" dirty="0" smtClean="0"/>
              <a:t>WPPSS also became the non-federal operator of the dual use N reactor at the Hanford Site.  In a dual use reactor fuel for nuclear weapons is made and electricity for civilian use is produced.  This was the only reactor of its design in the United States.  </a:t>
            </a:r>
            <a:endParaRPr lang="en-US" sz="1400" dirty="0"/>
          </a:p>
          <a:p>
            <a:pPr marL="0" indent="233363">
              <a:lnSpc>
                <a:spcPct val="90000"/>
              </a:lnSpc>
              <a:spcBef>
                <a:spcPts val="0"/>
              </a:spcBef>
              <a:spcAft>
                <a:spcPts val="1200"/>
              </a:spcAft>
              <a:buNone/>
            </a:pPr>
            <a:r>
              <a:rPr lang="en-US" sz="1400" dirty="0" smtClean="0"/>
              <a:t>These small power projects would not address the problem of load growth, something more ambitious was needed.</a:t>
            </a:r>
          </a:p>
        </p:txBody>
      </p:sp>
      <p:pic>
        <p:nvPicPr>
          <p:cNvPr id="7" name="Picture 2"/>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793408" y="1600200"/>
            <a:ext cx="3657600" cy="3811424"/>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4-16</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02695074"/>
      </p:ext>
    </p:extLst>
  </p:cSld>
  <p:clrMapOvr>
    <a:masterClrMapping/>
  </p:clrMapOvr>
  <mc:AlternateContent xmlns:mc="http://schemas.openxmlformats.org/markup-compatibility/2006">
    <mc:Choice xmlns:p14="http://schemas.microsoft.com/office/powerpoint/2010/main" Requires="p14">
      <p:transition spd="slow" p14:dur="2000" advTm="182721"/>
    </mc:Choice>
    <mc:Fallback>
      <p:transition spd="slow" advTm="182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52400"/>
            <a:ext cx="7467600" cy="655638"/>
          </a:xfrm>
        </p:spPr>
        <p:txBody>
          <a:bodyPr>
            <a:normAutofit/>
          </a:bodyPr>
          <a:lstStyle/>
          <a:p>
            <a:r>
              <a:rPr lang="en-US" sz="1300" dirty="0" smtClean="0">
                <a:solidFill>
                  <a:schemeClr val="bg1">
                    <a:lumMod val="75000"/>
                  </a:schemeClr>
                </a:solidFill>
              </a:rPr>
              <a:t>Part 4 (1950 – 1970): The Limits of the Hydro system and Where to go from There </a:t>
            </a:r>
            <a:r>
              <a:rPr lang="en-US" sz="3200" dirty="0" smtClean="0">
                <a:solidFill>
                  <a:schemeClr val="bg1">
                    <a:lumMod val="75000"/>
                  </a:schemeClr>
                </a:solidFill>
              </a:rPr>
              <a:t/>
            </a:r>
            <a:br>
              <a:rPr lang="en-US" sz="3200" dirty="0" smtClean="0">
                <a:solidFill>
                  <a:schemeClr val="bg1">
                    <a:lumMod val="75000"/>
                  </a:schemeClr>
                </a:solidFill>
              </a:rPr>
            </a:br>
            <a:r>
              <a:rPr lang="en-US" sz="2400" dirty="0" smtClean="0"/>
              <a:t>The Hydro-Thermal Power Plan</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dirty="0"/>
          </a:p>
        </p:txBody>
      </p:sp>
      <p:sp>
        <p:nvSpPr>
          <p:cNvPr id="5" name="Content Placeholder 4"/>
          <p:cNvSpPr>
            <a:spLocks noGrp="1"/>
          </p:cNvSpPr>
          <p:nvPr>
            <p:ph sz="quarter" idx="1"/>
          </p:nvPr>
        </p:nvSpPr>
        <p:spPr>
          <a:xfrm>
            <a:off x="4116234" y="990600"/>
            <a:ext cx="4724400" cy="5638800"/>
          </a:xfrm>
        </p:spPr>
        <p:txBody>
          <a:bodyPr>
            <a:noAutofit/>
          </a:bodyPr>
          <a:lstStyle/>
          <a:p>
            <a:pPr marL="0" indent="233363">
              <a:lnSpc>
                <a:spcPct val="90000"/>
              </a:lnSpc>
              <a:spcBef>
                <a:spcPts val="0"/>
              </a:spcBef>
              <a:spcAft>
                <a:spcPts val="1200"/>
              </a:spcAft>
              <a:buNone/>
            </a:pPr>
            <a:r>
              <a:rPr lang="en-US" sz="1600" dirty="0" smtClean="0"/>
              <a:t>In 1957, </a:t>
            </a:r>
            <a:r>
              <a:rPr lang="en-US" sz="1600" dirty="0"/>
              <a:t>the </a:t>
            </a:r>
            <a:r>
              <a:rPr lang="en-US" sz="1600" dirty="0" smtClean="0"/>
              <a:t>Army Corps </a:t>
            </a:r>
            <a:r>
              <a:rPr lang="en-US" sz="1600" dirty="0"/>
              <a:t>of </a:t>
            </a:r>
            <a:r>
              <a:rPr lang="en-US" sz="1600" dirty="0" smtClean="0"/>
              <a:t>Engineers updated its 1929 308 report and determined that at the current rate of load growth, all economically feasible hydroelectric  resources would be subscribed by 1975.  This revised 308 report detailed three distinct phases for power in the Northwest:</a:t>
            </a:r>
          </a:p>
          <a:p>
            <a:pPr marL="457200" lvl="1" indent="-233363">
              <a:lnSpc>
                <a:spcPct val="90000"/>
              </a:lnSpc>
              <a:spcBef>
                <a:spcPts val="0"/>
              </a:spcBef>
              <a:spcAft>
                <a:spcPts val="1200"/>
              </a:spcAft>
              <a:buClr>
                <a:schemeClr val="tx1"/>
              </a:buClr>
              <a:buSzPct val="70000"/>
              <a:buFont typeface="Wingdings" pitchFamily="2" charset="2"/>
              <a:buChar char="Ø"/>
            </a:pPr>
            <a:r>
              <a:rPr lang="en-US" sz="1200" dirty="0" smtClean="0"/>
              <a:t>Phase 1: A system predominantly supplied by hydroelectric resources.  This phase was estimated to end in 1975.</a:t>
            </a:r>
          </a:p>
          <a:p>
            <a:pPr marL="457200" lvl="1" indent="-233363">
              <a:lnSpc>
                <a:spcPct val="90000"/>
              </a:lnSpc>
              <a:spcBef>
                <a:spcPts val="0"/>
              </a:spcBef>
              <a:spcAft>
                <a:spcPts val="1200"/>
              </a:spcAft>
              <a:buClr>
                <a:schemeClr val="tx1"/>
              </a:buClr>
              <a:buSzPct val="70000"/>
              <a:buFont typeface="Wingdings" pitchFamily="2" charset="2"/>
              <a:buChar char="Ø"/>
            </a:pPr>
            <a:r>
              <a:rPr lang="en-US" sz="1200" dirty="0" smtClean="0"/>
              <a:t>Phase 2: A system served by a combination of existing hydroelectric resources and soon-to-be-built thermal plants.  These thermal plants would be a combination of coal and nuclear.</a:t>
            </a:r>
          </a:p>
          <a:p>
            <a:pPr marL="457200" lvl="1" indent="-233363">
              <a:lnSpc>
                <a:spcPct val="90000"/>
              </a:lnSpc>
              <a:spcBef>
                <a:spcPts val="0"/>
              </a:spcBef>
              <a:spcAft>
                <a:spcPts val="1200"/>
              </a:spcAft>
              <a:buClr>
                <a:schemeClr val="tx1"/>
              </a:buClr>
              <a:buSzPct val="70000"/>
              <a:buFont typeface="Wingdings" pitchFamily="2" charset="2"/>
              <a:buChar char="Ø"/>
            </a:pPr>
            <a:r>
              <a:rPr lang="en-US" sz="1200" dirty="0" smtClean="0"/>
              <a:t>Phase 3: A system served primary by thermal plants, with the continued operation of legacy hydroelectric resources.</a:t>
            </a:r>
          </a:p>
          <a:p>
            <a:pPr marL="0" indent="233363">
              <a:lnSpc>
                <a:spcPct val="90000"/>
              </a:lnSpc>
              <a:spcBef>
                <a:spcPts val="0"/>
              </a:spcBef>
              <a:spcAft>
                <a:spcPts val="1200"/>
              </a:spcAft>
              <a:buNone/>
            </a:pPr>
            <a:r>
              <a:rPr lang="en-US" sz="1600" dirty="0" smtClean="0"/>
              <a:t>In </a:t>
            </a:r>
            <a:r>
              <a:rPr lang="en-US" sz="1600" dirty="0"/>
              <a:t>October 1968, </a:t>
            </a:r>
            <a:r>
              <a:rPr lang="en-US" sz="1600" dirty="0" smtClean="0"/>
              <a:t>BPA unveiled its </a:t>
            </a:r>
            <a:r>
              <a:rPr lang="en-US" sz="1600" dirty="0"/>
              <a:t>vision of the </a:t>
            </a:r>
            <a:r>
              <a:rPr lang="en-US" sz="1600" dirty="0" smtClean="0"/>
              <a:t>future, “The </a:t>
            </a:r>
            <a:r>
              <a:rPr lang="en-US" sz="1600" dirty="0"/>
              <a:t>Hydro-Thermal Power </a:t>
            </a:r>
            <a:r>
              <a:rPr lang="en-US" sz="1600" dirty="0" smtClean="0"/>
              <a:t>Plan”.  This plan required the construction of  21,400 </a:t>
            </a:r>
            <a:r>
              <a:rPr lang="en-US" sz="1600" dirty="0"/>
              <a:t>megawatts of thermal power </a:t>
            </a:r>
            <a:r>
              <a:rPr lang="en-US" sz="1600" dirty="0" smtClean="0"/>
              <a:t>(2 </a:t>
            </a:r>
            <a:r>
              <a:rPr lang="en-US" sz="1600" dirty="0"/>
              <a:t>coal-fired plants and 20 nuclear </a:t>
            </a:r>
            <a:r>
              <a:rPr lang="en-US" sz="1600" dirty="0" smtClean="0"/>
              <a:t>plants) , as well as 20,000 </a:t>
            </a:r>
            <a:r>
              <a:rPr lang="en-US" sz="1600" dirty="0"/>
              <a:t>megawatts of new </a:t>
            </a:r>
            <a:r>
              <a:rPr lang="en-US" sz="1600" dirty="0" smtClean="0"/>
              <a:t>hydroelectric capacity </a:t>
            </a:r>
            <a:r>
              <a:rPr lang="en-US" sz="1600" dirty="0"/>
              <a:t>between 1971 and </a:t>
            </a:r>
            <a:r>
              <a:rPr lang="en-US" sz="1600" dirty="0" smtClean="0"/>
              <a:t>1990.  The cost was estimated at just  $</a:t>
            </a:r>
            <a:r>
              <a:rPr lang="en-US" sz="1600" dirty="0"/>
              <a:t>15 </a:t>
            </a:r>
            <a:r>
              <a:rPr lang="en-US" sz="1600" dirty="0" smtClean="0"/>
              <a:t>billion.</a:t>
            </a:r>
            <a:endParaRPr lang="en-US" sz="1600" dirty="0"/>
          </a:p>
          <a:p>
            <a:pPr marL="0" indent="233363">
              <a:lnSpc>
                <a:spcPct val="90000"/>
              </a:lnSpc>
              <a:spcBef>
                <a:spcPts val="0"/>
              </a:spcBef>
              <a:spcAft>
                <a:spcPts val="1200"/>
              </a:spcAft>
              <a:buNone/>
            </a:pPr>
            <a:r>
              <a:rPr lang="en-US" sz="1600" dirty="0" smtClean="0"/>
              <a:t>The problem </a:t>
            </a:r>
            <a:r>
              <a:rPr lang="en-US" sz="1600" dirty="0"/>
              <a:t>was that </a:t>
            </a:r>
            <a:r>
              <a:rPr lang="en-US" sz="1600" dirty="0" smtClean="0"/>
              <a:t>by </a:t>
            </a:r>
            <a:r>
              <a:rPr lang="en-US" sz="1600" dirty="0"/>
              <a:t>federal law, BPA could not build its own power </a:t>
            </a:r>
            <a:r>
              <a:rPr lang="en-US" sz="1600" dirty="0" smtClean="0"/>
              <a:t>plants.</a:t>
            </a:r>
            <a:endParaRPr lang="en-US" sz="1600" dirty="0"/>
          </a:p>
        </p:txBody>
      </p:sp>
      <p:pic>
        <p:nvPicPr>
          <p:cNvPr id="3074" name="Picture 2"/>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609600" y="1066799"/>
            <a:ext cx="3276600" cy="50128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4-17</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666309"/>
      </p:ext>
    </p:extLst>
  </p:cSld>
  <p:clrMapOvr>
    <a:masterClrMapping/>
  </p:clrMapOvr>
  <mc:AlternateContent xmlns:mc="http://schemas.openxmlformats.org/markup-compatibility/2006">
    <mc:Choice xmlns:p14="http://schemas.microsoft.com/office/powerpoint/2010/main" Requires="p14">
      <p:transition spd="slow" p14:dur="2000" advTm="208795"/>
    </mc:Choice>
    <mc:Fallback>
      <p:transition spd="slow" advTm="208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467600" cy="655638"/>
          </a:xfrm>
        </p:spPr>
        <p:txBody>
          <a:bodyPr>
            <a:normAutofit/>
          </a:bodyPr>
          <a:lstStyle/>
          <a:p>
            <a:r>
              <a:rPr lang="en-US" sz="1300" dirty="0" smtClean="0">
                <a:solidFill>
                  <a:schemeClr val="bg1">
                    <a:lumMod val="75000"/>
                  </a:schemeClr>
                </a:solidFill>
              </a:rPr>
              <a:t>Part 4 (1950 – 1970): The Limits of the Hydro system and Where to go from There </a:t>
            </a:r>
            <a:r>
              <a:rPr lang="en-US" sz="3200" dirty="0" smtClean="0">
                <a:solidFill>
                  <a:schemeClr val="bg1">
                    <a:lumMod val="75000"/>
                  </a:schemeClr>
                </a:solidFill>
              </a:rPr>
              <a:t/>
            </a:r>
            <a:br>
              <a:rPr lang="en-US" sz="3200" dirty="0" smtClean="0">
                <a:solidFill>
                  <a:schemeClr val="bg1">
                    <a:lumMod val="75000"/>
                  </a:schemeClr>
                </a:solidFill>
              </a:rPr>
            </a:br>
            <a:r>
              <a:rPr lang="en-US" sz="2400" dirty="0" smtClean="0"/>
              <a:t>The “Net Power” Arrangement</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dirty="0"/>
          </a:p>
        </p:txBody>
      </p:sp>
      <p:sp>
        <p:nvSpPr>
          <p:cNvPr id="5" name="Content Placeholder 4"/>
          <p:cNvSpPr>
            <a:spLocks noGrp="1"/>
          </p:cNvSpPr>
          <p:nvPr>
            <p:ph sz="quarter" idx="1"/>
          </p:nvPr>
        </p:nvSpPr>
        <p:spPr>
          <a:xfrm>
            <a:off x="457200" y="1295400"/>
            <a:ext cx="4038600" cy="4876800"/>
          </a:xfrm>
        </p:spPr>
        <p:txBody>
          <a:bodyPr>
            <a:normAutofit fontScale="62500" lnSpcReduction="20000"/>
          </a:bodyPr>
          <a:lstStyle/>
          <a:p>
            <a:pPr marL="0" indent="233363">
              <a:lnSpc>
                <a:spcPct val="110000"/>
              </a:lnSpc>
              <a:spcAft>
                <a:spcPts val="1200"/>
              </a:spcAft>
              <a:buNone/>
            </a:pPr>
            <a:r>
              <a:rPr lang="en-US" dirty="0" smtClean="0"/>
              <a:t>BPA’s Hydro-Thermal </a:t>
            </a:r>
            <a:r>
              <a:rPr lang="en-US" dirty="0"/>
              <a:t>Power Plan was a technical solution </a:t>
            </a:r>
            <a:r>
              <a:rPr lang="en-US" dirty="0" smtClean="0"/>
              <a:t>to the </a:t>
            </a:r>
            <a:r>
              <a:rPr lang="en-US" dirty="0"/>
              <a:t>load problem, but their were challenges in how to actually construct this many power plants</a:t>
            </a:r>
            <a:r>
              <a:rPr lang="en-US" dirty="0" smtClean="0"/>
              <a:t>.</a:t>
            </a:r>
          </a:p>
          <a:p>
            <a:pPr marL="0" indent="233363">
              <a:lnSpc>
                <a:spcPct val="110000"/>
              </a:lnSpc>
              <a:spcAft>
                <a:spcPts val="1200"/>
              </a:spcAft>
              <a:buNone/>
            </a:pPr>
            <a:r>
              <a:rPr lang="en-US" dirty="0" smtClean="0"/>
              <a:t>Since BPA could not build its own power plants, the WPPSS would perform the actual construction, and would issue tax-exempt bonds to cover the cost of construction.</a:t>
            </a:r>
          </a:p>
          <a:p>
            <a:pPr marL="0" indent="233363">
              <a:lnSpc>
                <a:spcPct val="110000"/>
              </a:lnSpc>
              <a:spcBef>
                <a:spcPts val="0"/>
              </a:spcBef>
              <a:spcAft>
                <a:spcPts val="600"/>
              </a:spcAft>
              <a:buNone/>
            </a:pPr>
            <a:r>
              <a:rPr lang="en-US" dirty="0" smtClean="0"/>
              <a:t>WPPSS </a:t>
            </a:r>
            <a:r>
              <a:rPr lang="en-US" dirty="0"/>
              <a:t>would retain the title to the plants, but BPA would have the rights to their power output.</a:t>
            </a:r>
          </a:p>
          <a:p>
            <a:pPr marL="233363" lvl="1" indent="231775">
              <a:lnSpc>
                <a:spcPct val="110000"/>
              </a:lnSpc>
              <a:spcBef>
                <a:spcPts val="0"/>
              </a:spcBef>
              <a:spcAft>
                <a:spcPts val="600"/>
              </a:spcAft>
              <a:buClrTx/>
              <a:buFont typeface="Wingdings" pitchFamily="2" charset="2"/>
              <a:buChar char="Ø"/>
            </a:pPr>
            <a:r>
              <a:rPr lang="en-US" dirty="0" smtClean="0"/>
              <a:t>100% WPPSS 1&amp;2</a:t>
            </a:r>
          </a:p>
          <a:p>
            <a:pPr marL="233363" lvl="1" indent="231775">
              <a:lnSpc>
                <a:spcPct val="110000"/>
              </a:lnSpc>
              <a:spcBef>
                <a:spcPts val="0"/>
              </a:spcBef>
              <a:spcAft>
                <a:spcPts val="600"/>
              </a:spcAft>
              <a:buClrTx/>
              <a:buFont typeface="Wingdings" pitchFamily="2" charset="2"/>
              <a:buChar char="Ø"/>
            </a:pPr>
            <a:r>
              <a:rPr lang="en-US" dirty="0" smtClean="0"/>
              <a:t>70% of WPPSS 3</a:t>
            </a:r>
            <a:endParaRPr lang="en-US" dirty="0"/>
          </a:p>
          <a:p>
            <a:pPr marL="0" indent="233363">
              <a:lnSpc>
                <a:spcPct val="110000"/>
              </a:lnSpc>
              <a:spcAft>
                <a:spcPts val="1200"/>
              </a:spcAft>
              <a:buNone/>
            </a:pPr>
            <a:r>
              <a:rPr lang="en-US" dirty="0" smtClean="0"/>
              <a:t>BPA “negotiated” with Northwest utilities, and they agreed to sign long term contract for the power produced by the new plants.</a:t>
            </a:r>
          </a:p>
          <a:p>
            <a:pPr marL="0" indent="233363">
              <a:lnSpc>
                <a:spcPct val="110000"/>
              </a:lnSpc>
              <a:spcAft>
                <a:spcPts val="1200"/>
              </a:spcAft>
              <a:buNone/>
            </a:pPr>
            <a:r>
              <a:rPr lang="en-US" dirty="0" smtClean="0"/>
              <a:t>This had the effect of spreading the cost to all of the utilities customers.</a:t>
            </a:r>
          </a:p>
        </p:txBody>
      </p:sp>
      <p:pic>
        <p:nvPicPr>
          <p:cNvPr id="2050" name="Picture 2"/>
          <p:cNvPicPr>
            <a:picLocks noGrp="1" noChangeAspect="1" noChangeArrowheads="1"/>
          </p:cNvPicPr>
          <p:nvPr>
            <p:ph sz="quarter" idx="2"/>
          </p:nvPr>
        </p:nvPicPr>
        <p:blipFill>
          <a:blip r:embed="rId5" cstate="print"/>
          <a:srcRect/>
          <a:stretch>
            <a:fillRect/>
          </a:stretch>
        </p:blipFill>
        <p:spPr bwMode="auto">
          <a:xfrm>
            <a:off x="4724400" y="1828800"/>
            <a:ext cx="3778250" cy="271347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4-18</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63205799"/>
      </p:ext>
    </p:extLst>
  </p:cSld>
  <p:clrMapOvr>
    <a:masterClrMapping/>
  </p:clrMapOvr>
  <mc:AlternateContent xmlns:mc="http://schemas.openxmlformats.org/markup-compatibility/2006">
    <mc:Choice xmlns:p14="http://schemas.microsoft.com/office/powerpoint/2010/main" Requires="p14">
      <p:transition spd="slow" p14:dur="2000" advTm="105680"/>
    </mc:Choice>
    <mc:Fallback>
      <p:transition spd="slow" advTm="10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4156"/>
            <a:ext cx="8229600" cy="609600"/>
          </a:xfrm>
        </p:spPr>
        <p:txBody>
          <a:bodyPr>
            <a:normAutofit fontScale="90000"/>
          </a:bodyPr>
          <a:lstStyle/>
          <a:p>
            <a:r>
              <a:rPr lang="en-US" sz="1300" dirty="0" smtClean="0">
                <a:solidFill>
                  <a:schemeClr val="bg1">
                    <a:lumMod val="75000"/>
                  </a:schemeClr>
                </a:solidFill>
              </a:rPr>
              <a:t>Part 4 (1950 – 1970): The Limits of the Hydro system and Where to go from There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Moving Forward with the Hydro-Thermal Power Plan</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dirty="0"/>
          </a:p>
        </p:txBody>
      </p:sp>
      <p:sp>
        <p:nvSpPr>
          <p:cNvPr id="5" name="Content Placeholder 4"/>
          <p:cNvSpPr>
            <a:spLocks noGrp="1"/>
          </p:cNvSpPr>
          <p:nvPr>
            <p:ph sz="quarter" idx="1"/>
          </p:nvPr>
        </p:nvSpPr>
        <p:spPr>
          <a:xfrm>
            <a:off x="457200" y="914400"/>
            <a:ext cx="8229600" cy="3733800"/>
          </a:xfrm>
        </p:spPr>
        <p:txBody>
          <a:bodyPr>
            <a:normAutofit fontScale="47500" lnSpcReduction="20000"/>
          </a:bodyPr>
          <a:lstStyle/>
          <a:p>
            <a:pPr marL="0" indent="233363">
              <a:lnSpc>
                <a:spcPct val="110000"/>
              </a:lnSpc>
              <a:spcAft>
                <a:spcPts val="1200"/>
              </a:spcAft>
              <a:buNone/>
            </a:pPr>
            <a:r>
              <a:rPr lang="en-US" sz="3500" dirty="0" smtClean="0"/>
              <a:t>In 1968, with “net power” financing in place, BPA began moving forward with the first three projects with utilities owning 33% of each project:</a:t>
            </a:r>
          </a:p>
          <a:p>
            <a:pPr marL="569913" lvl="1" indent="-225425">
              <a:buClrTx/>
              <a:buFont typeface="Wingdings" pitchFamily="2" charset="2"/>
              <a:buChar char="Ø"/>
            </a:pPr>
            <a:r>
              <a:rPr lang="en-US" sz="3000" dirty="0" smtClean="0"/>
              <a:t>2 coal plants in Centralia (completed 72/73)</a:t>
            </a:r>
          </a:p>
          <a:p>
            <a:pPr marL="569913" lvl="1" indent="-225425">
              <a:buClrTx/>
              <a:buFont typeface="Wingdings" pitchFamily="2" charset="2"/>
              <a:buChar char="Ø"/>
            </a:pPr>
            <a:r>
              <a:rPr lang="en-US" sz="3000" dirty="0" smtClean="0"/>
              <a:t>1 Nuclear power plant (Trojan, completed 76)</a:t>
            </a:r>
          </a:p>
          <a:p>
            <a:endParaRPr lang="en-US" dirty="0" smtClean="0"/>
          </a:p>
          <a:p>
            <a:pPr marL="0" indent="284163">
              <a:lnSpc>
                <a:spcPct val="110000"/>
              </a:lnSpc>
              <a:spcBef>
                <a:spcPts val="0"/>
              </a:spcBef>
              <a:spcAft>
                <a:spcPts val="1200"/>
              </a:spcAft>
              <a:buNone/>
            </a:pPr>
            <a:r>
              <a:rPr lang="en-US" sz="3500" dirty="0" smtClean="0"/>
              <a:t>In </a:t>
            </a:r>
            <a:r>
              <a:rPr lang="en-US" sz="3500" dirty="0"/>
              <a:t>1969, it was decided that Phase I would </a:t>
            </a:r>
            <a:r>
              <a:rPr lang="en-US" sz="3500" dirty="0" smtClean="0"/>
              <a:t>be expanded to include a total of </a:t>
            </a:r>
            <a:r>
              <a:rPr lang="en-US" sz="3500" dirty="0"/>
              <a:t>5</a:t>
            </a:r>
            <a:r>
              <a:rPr lang="en-US" sz="3500" dirty="0" smtClean="0"/>
              <a:t> nuclear power plants.</a:t>
            </a:r>
          </a:p>
          <a:p>
            <a:pPr marL="0" indent="284163">
              <a:lnSpc>
                <a:spcPct val="110000"/>
              </a:lnSpc>
              <a:spcBef>
                <a:spcPts val="0"/>
              </a:spcBef>
              <a:spcAft>
                <a:spcPts val="1200"/>
              </a:spcAft>
              <a:buNone/>
            </a:pPr>
            <a:r>
              <a:rPr lang="en-US" sz="3500" dirty="0" smtClean="0"/>
              <a:t>In 1970 H</a:t>
            </a:r>
            <a:r>
              <a:rPr lang="en-US" sz="3500" dirty="0"/>
              <a:t>. R. </a:t>
            </a:r>
            <a:r>
              <a:rPr lang="en-US" sz="3500" dirty="0" smtClean="0"/>
              <a:t>Richmond, the BPA administrator, </a:t>
            </a:r>
            <a:r>
              <a:rPr lang="en-US" sz="3500" dirty="0"/>
              <a:t>lobbied in Washington D.C. for net </a:t>
            </a:r>
            <a:r>
              <a:rPr lang="en-US" sz="3500" dirty="0" smtClean="0"/>
              <a:t>billing on the remaining plants.  He stated that the seven phase 1 plants would only cost $1.7 billion, and would yield power rates as low at 1.5 cents/kwh.</a:t>
            </a:r>
            <a:endParaRPr lang="en-US" sz="3500" dirty="0"/>
          </a:p>
          <a:p>
            <a:pPr marL="0" indent="284163">
              <a:lnSpc>
                <a:spcPct val="110000"/>
              </a:lnSpc>
              <a:spcBef>
                <a:spcPts val="0"/>
              </a:spcBef>
              <a:spcAft>
                <a:spcPts val="1200"/>
              </a:spcAft>
              <a:buNone/>
            </a:pPr>
            <a:r>
              <a:rPr lang="en-US" sz="3500" dirty="0" smtClean="0"/>
              <a:t>While there were concerns </a:t>
            </a:r>
            <a:r>
              <a:rPr lang="en-US" sz="3500" dirty="0"/>
              <a:t>about placing so much responsibility on </a:t>
            </a:r>
            <a:r>
              <a:rPr lang="en-US" sz="3500" dirty="0" smtClean="0"/>
              <a:t>BPA </a:t>
            </a:r>
            <a:r>
              <a:rPr lang="en-US" sz="3500" dirty="0"/>
              <a:t>to back the plants, </a:t>
            </a:r>
            <a:r>
              <a:rPr lang="en-US" sz="3500" dirty="0" smtClean="0"/>
              <a:t>the concept was approved anyway </a:t>
            </a:r>
            <a:r>
              <a:rPr lang="en-US" sz="3500" dirty="0"/>
              <a:t>and authorized Bonneville to use net billing for all of the </a:t>
            </a:r>
            <a:r>
              <a:rPr lang="en-US" sz="3500" dirty="0" smtClean="0"/>
              <a:t>remaining Phase </a:t>
            </a:r>
            <a:r>
              <a:rPr lang="en-US" sz="3500" dirty="0"/>
              <a:t>I plants. </a:t>
            </a:r>
            <a:endParaRPr lang="en-US" sz="3500" dirty="0" smtClean="0"/>
          </a:p>
        </p:txBody>
      </p:sp>
      <p:pic>
        <p:nvPicPr>
          <p:cNvPr id="2050" name="Picture 2" descr="C:\Users\d3p313\Desktop\Trojan Cooling Tower ca 2004.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334000" y="4343400"/>
            <a:ext cx="2971800" cy="2228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4502992"/>
            <a:ext cx="4495800" cy="1754326"/>
          </a:xfrm>
          <a:prstGeom prst="rect">
            <a:avLst/>
          </a:prstGeom>
          <a:noFill/>
        </p:spPr>
        <p:txBody>
          <a:bodyPr wrap="square" rtlCol="0">
            <a:spAutoFit/>
          </a:bodyPr>
          <a:lstStyle/>
          <a:p>
            <a:pPr indent="233363">
              <a:lnSpc>
                <a:spcPct val="90000"/>
              </a:lnSpc>
              <a:spcAft>
                <a:spcPts val="1200"/>
              </a:spcAft>
            </a:pPr>
            <a:r>
              <a:rPr lang="en-US" sz="1700" dirty="0" smtClean="0"/>
              <a:t>With the first power plants of Phase I moving forward, and a green light for the remaining plants, it looked as if the Northwest would be able to meet the expected load growth of the future.  Additionally, because of the projected low cost of the plants, power rates were expected to decrease</a:t>
            </a:r>
            <a:r>
              <a:rPr lang="en-US" dirty="0" smtClean="0"/>
              <a:t>.</a:t>
            </a:r>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4-19</a:t>
            </a:r>
            <a:endParaRPr lang="en-US" sz="12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36372248"/>
      </p:ext>
    </p:extLst>
  </p:cSld>
  <p:clrMapOvr>
    <a:masterClrMapping/>
  </p:clrMapOvr>
  <mc:AlternateContent xmlns:mc="http://schemas.openxmlformats.org/markup-compatibility/2006">
    <mc:Choice xmlns:p14="http://schemas.microsoft.com/office/powerpoint/2010/main" Requires="p14">
      <p:transition spd="slow" p14:dur="2000" advTm="170797"/>
    </mc:Choice>
    <mc:Fallback>
      <p:transition spd="slow" advTm="17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5444"/>
            <a:ext cx="7467600" cy="677174"/>
          </a:xfrm>
        </p:spPr>
        <p:txBody>
          <a:bodyPr/>
          <a:lstStyle/>
          <a:p>
            <a:r>
              <a:rPr lang="en-US" dirty="0" smtClean="0"/>
              <a:t>Part 4 Overview</a:t>
            </a:r>
            <a:endParaRPr lang="en-US" dirty="0"/>
          </a:p>
        </p:txBody>
      </p:sp>
      <p:sp>
        <p:nvSpPr>
          <p:cNvPr id="5" name="Content Placeholder 4"/>
          <p:cNvSpPr>
            <a:spLocks noGrp="1"/>
          </p:cNvSpPr>
          <p:nvPr>
            <p:ph sz="quarter" idx="1"/>
          </p:nvPr>
        </p:nvSpPr>
        <p:spPr>
          <a:xfrm>
            <a:off x="457200" y="1371600"/>
            <a:ext cx="7467600" cy="4873752"/>
          </a:xfrm>
        </p:spPr>
        <p:txBody>
          <a:bodyPr>
            <a:normAutofit fontScale="92500" lnSpcReduction="20000"/>
          </a:bodyPr>
          <a:lstStyle/>
          <a:p>
            <a:pPr marL="293688" indent="-284163">
              <a:buClrTx/>
              <a:buFont typeface="+mj-lt"/>
              <a:buAutoNum type="arabicPeriod"/>
            </a:pPr>
            <a:r>
              <a:rPr lang="en-US" dirty="0" smtClean="0"/>
              <a:t>Introduction to the Northwest Electricity Industry in 1950</a:t>
            </a:r>
          </a:p>
          <a:p>
            <a:pPr marL="293688" indent="-284163">
              <a:buClrTx/>
              <a:buFont typeface="+mj-lt"/>
              <a:buAutoNum type="arabicPeriod"/>
            </a:pPr>
            <a:endParaRPr lang="en-US" sz="1600" dirty="0" smtClean="0"/>
          </a:p>
          <a:p>
            <a:pPr marL="293688" indent="-284163">
              <a:buClrTx/>
              <a:buFont typeface="+mj-lt"/>
              <a:buAutoNum type="arabicPeriod"/>
            </a:pPr>
            <a:r>
              <a:rPr lang="en-US" dirty="0" smtClean="0"/>
              <a:t>Relationship between public and private power takes a turn for the worse in the Northwest.</a:t>
            </a:r>
          </a:p>
          <a:p>
            <a:pPr marL="293688" indent="-284163">
              <a:buClrTx/>
              <a:buFont typeface="+mj-lt"/>
              <a:buAutoNum type="arabicPeriod"/>
            </a:pPr>
            <a:endParaRPr lang="en-US" sz="1600" dirty="0"/>
          </a:p>
          <a:p>
            <a:pPr marL="293688" indent="-284163">
              <a:buClrTx/>
              <a:buFont typeface="+mj-lt"/>
              <a:buAutoNum type="arabicPeriod"/>
            </a:pPr>
            <a:r>
              <a:rPr lang="en-US" dirty="0" smtClean="0"/>
              <a:t>Concerns with the stability of the new interconnected power systems.</a:t>
            </a:r>
          </a:p>
          <a:p>
            <a:pPr marL="293688" indent="-284163">
              <a:buClrTx/>
              <a:buFont typeface="+mj-lt"/>
              <a:buAutoNum type="arabicPeriod"/>
            </a:pPr>
            <a:endParaRPr lang="en-US" sz="1600" dirty="0" smtClean="0"/>
          </a:p>
          <a:p>
            <a:pPr marL="293688" indent="-284163">
              <a:buClrTx/>
              <a:buFont typeface="+mj-lt"/>
              <a:buAutoNum type="arabicPeriod"/>
            </a:pPr>
            <a:r>
              <a:rPr lang="en-US" dirty="0" smtClean="0"/>
              <a:t>The region’s </a:t>
            </a:r>
            <a:r>
              <a:rPr lang="en-US" dirty="0"/>
              <a:t>electrical infrastructure </a:t>
            </a:r>
            <a:r>
              <a:rPr lang="en-US" dirty="0" smtClean="0"/>
              <a:t>grows </a:t>
            </a:r>
            <a:r>
              <a:rPr lang="en-US" dirty="0"/>
              <a:t>at an unprecedented rate</a:t>
            </a:r>
            <a:r>
              <a:rPr lang="en-US" dirty="0" smtClean="0"/>
              <a:t>.</a:t>
            </a:r>
          </a:p>
          <a:p>
            <a:pPr marL="293688" indent="-284163">
              <a:buClrTx/>
              <a:buFont typeface="+mj-lt"/>
              <a:buAutoNum type="arabicPeriod"/>
            </a:pPr>
            <a:endParaRPr lang="en-US" sz="1600" dirty="0"/>
          </a:p>
          <a:p>
            <a:pPr marL="293688" indent="-284163">
              <a:buClrTx/>
              <a:buFont typeface="+mj-lt"/>
              <a:buAutoNum type="arabicPeriod"/>
            </a:pPr>
            <a:r>
              <a:rPr lang="en-US" dirty="0"/>
              <a:t>The limits of the </a:t>
            </a:r>
            <a:r>
              <a:rPr lang="en-US" dirty="0" smtClean="0"/>
              <a:t>hydroelectric </a:t>
            </a:r>
            <a:r>
              <a:rPr lang="en-US" dirty="0"/>
              <a:t>system and where to go from there.</a:t>
            </a:r>
          </a:p>
          <a:p>
            <a:pPr marL="293688" indent="-284163">
              <a:buClrTx/>
              <a:buFont typeface="+mj-lt"/>
              <a:buAutoNum type="arabicPeriod"/>
            </a:pPr>
            <a:endParaRPr lang="en-US" sz="1600" dirty="0" smtClean="0"/>
          </a:p>
          <a:p>
            <a:pPr marL="293688" indent="-284163">
              <a:buClrTx/>
              <a:buFont typeface="+mj-lt"/>
              <a:buAutoNum type="arabicPeriod"/>
            </a:pPr>
            <a:r>
              <a:rPr lang="en-US" dirty="0" smtClean="0"/>
              <a:t>The </a:t>
            </a:r>
            <a:r>
              <a:rPr lang="en-US" dirty="0"/>
              <a:t>beginning of environmental </a:t>
            </a:r>
            <a:r>
              <a:rPr lang="en-US" dirty="0" smtClean="0"/>
              <a:t>concerns</a:t>
            </a:r>
            <a:endParaRPr lang="en-US" dirty="0"/>
          </a:p>
          <a:p>
            <a:endParaRPr lang="en-US" dirty="0" smtClean="0"/>
          </a:p>
        </p:txBody>
      </p:sp>
      <p:sp>
        <p:nvSpPr>
          <p:cNvPr id="2" name="Slide Number Placeholder 1"/>
          <p:cNvSpPr>
            <a:spLocks noGrp="1"/>
          </p:cNvSpPr>
          <p:nvPr>
            <p:ph type="sldNum" sz="quarter" idx="15"/>
          </p:nvPr>
        </p:nvSpPr>
        <p:spPr/>
        <p:txBody>
          <a:bodyPr/>
          <a:lstStyle/>
          <a:p>
            <a:fld id="{B6F15528-21DE-4FAA-801E-634DDDAF4B2B}" type="slidenum">
              <a:rPr lang="en-US" smtClean="0"/>
              <a:pPr/>
              <a:t>2</a:t>
            </a:fld>
            <a:endParaRPr lang="en-US" dirty="0"/>
          </a:p>
        </p:txBody>
      </p:sp>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4-2</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24988132"/>
      </p:ext>
    </p:extLst>
  </p:cSld>
  <p:clrMapOvr>
    <a:masterClrMapping/>
  </p:clrMapOvr>
  <mc:AlternateContent xmlns:mc="http://schemas.openxmlformats.org/markup-compatibility/2006" xmlns:p14="http://schemas.microsoft.com/office/powerpoint/2010/main">
    <mc:Choice Requires="p14">
      <p:transition spd="slow" p14:dur="2000" advTm="101459"/>
    </mc:Choice>
    <mc:Fallback xmlns="">
      <p:transition spd="slow" advTm="10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320618"/>
            <a:ext cx="8153400" cy="1905000"/>
          </a:xfrm>
        </p:spPr>
        <p:txBody>
          <a:bodyPr>
            <a:normAutofit/>
          </a:bodyPr>
          <a:lstStyle/>
          <a:p>
            <a:r>
              <a:rPr lang="en-US" sz="1800" dirty="0" smtClean="0"/>
              <a:t>Part 4: Post War Growth Years (1950 – 1970)</a:t>
            </a:r>
            <a:r>
              <a:rPr lang="en-US" sz="2000" dirty="0" smtClean="0"/>
              <a:t/>
            </a:r>
            <a:br>
              <a:rPr lang="en-US" sz="2000" dirty="0" smtClean="0"/>
            </a:br>
            <a:r>
              <a:rPr lang="en-US" sz="2400" dirty="0" smtClean="0"/>
              <a:t/>
            </a:r>
            <a:br>
              <a:rPr lang="en-US" sz="2400" dirty="0" smtClean="0"/>
            </a:br>
            <a:r>
              <a:rPr lang="en-US" sz="2800" dirty="0" smtClean="0"/>
              <a:t>Section 6: The Beginning of Environmental Concerns</a:t>
            </a:r>
            <a:r>
              <a:rPr lang="en-US" sz="3200" dirty="0" smtClean="0"/>
              <a:t/>
            </a:r>
            <a:br>
              <a:rPr lang="en-US" sz="3200" dirty="0" smtClean="0"/>
            </a:br>
            <a:endParaRPr lang="en-US" sz="32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20</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4-20</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49"/>
    </mc:Choice>
    <mc:Fallback>
      <p:transition spd="slow" advTm="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467600" cy="655638"/>
          </a:xfrm>
        </p:spPr>
        <p:txBody>
          <a:bodyPr>
            <a:normAutofit/>
          </a:bodyPr>
          <a:lstStyle/>
          <a:p>
            <a:r>
              <a:rPr lang="en-US" sz="1300" dirty="0" smtClean="0">
                <a:solidFill>
                  <a:schemeClr val="bg1">
                    <a:lumMod val="75000"/>
                  </a:schemeClr>
                </a:solidFill>
              </a:rPr>
              <a:t>Part 4 (1950 – 1970): The Beginning of Environmental concerns</a:t>
            </a:r>
            <a:r>
              <a:rPr lang="en-US" sz="3200" dirty="0" smtClean="0">
                <a:solidFill>
                  <a:schemeClr val="bg1">
                    <a:lumMod val="75000"/>
                  </a:schemeClr>
                </a:solidFill>
              </a:rPr>
              <a:t/>
            </a:r>
            <a:br>
              <a:rPr lang="en-US" sz="3200" dirty="0" smtClean="0">
                <a:solidFill>
                  <a:schemeClr val="bg1">
                    <a:lumMod val="75000"/>
                  </a:schemeClr>
                </a:solidFill>
              </a:rPr>
            </a:br>
            <a:r>
              <a:rPr lang="en-US" sz="2400" dirty="0" smtClean="0"/>
              <a:t>The Emergence of Environmental Concerns</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dirty="0"/>
          </a:p>
        </p:txBody>
      </p:sp>
      <p:sp>
        <p:nvSpPr>
          <p:cNvPr id="5" name="Content Placeholder 4"/>
          <p:cNvSpPr>
            <a:spLocks noGrp="1"/>
          </p:cNvSpPr>
          <p:nvPr>
            <p:ph sz="quarter" idx="1"/>
          </p:nvPr>
        </p:nvSpPr>
        <p:spPr>
          <a:xfrm>
            <a:off x="4724400" y="3368618"/>
            <a:ext cx="3810000" cy="2667000"/>
          </a:xfrm>
        </p:spPr>
        <p:txBody>
          <a:bodyPr>
            <a:noAutofit/>
          </a:bodyPr>
          <a:lstStyle/>
          <a:p>
            <a:pPr marL="0" indent="233363">
              <a:lnSpc>
                <a:spcPct val="90000"/>
              </a:lnSpc>
              <a:spcAft>
                <a:spcPts val="1200"/>
              </a:spcAft>
              <a:buNone/>
            </a:pPr>
            <a:r>
              <a:rPr lang="en-US" sz="1800" dirty="0"/>
              <a:t>When environmental concerns were factored in, the coal technologies of the early 1970’s were less attractive.</a:t>
            </a:r>
          </a:p>
          <a:p>
            <a:pPr marL="0" indent="233363">
              <a:lnSpc>
                <a:spcPct val="90000"/>
              </a:lnSpc>
              <a:spcAft>
                <a:spcPts val="1200"/>
              </a:spcAft>
              <a:buNone/>
            </a:pPr>
            <a:r>
              <a:rPr lang="en-US" sz="1800" dirty="0"/>
              <a:t>Many studies of  the 1970’s showed that conservation was more cost effective than nuclear power, and posed no environmental impacts.</a:t>
            </a:r>
            <a:endParaRPr lang="en-US" sz="1800" dirty="0"/>
          </a:p>
        </p:txBody>
      </p:sp>
      <p:pic>
        <p:nvPicPr>
          <p:cNvPr id="1026" name="Picture 2" descr="Pollution"/>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19456" y="3505197"/>
            <a:ext cx="4055698"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1066800"/>
            <a:ext cx="8077200" cy="2145203"/>
          </a:xfrm>
          <a:prstGeom prst="rect">
            <a:avLst/>
          </a:prstGeom>
          <a:noFill/>
        </p:spPr>
        <p:txBody>
          <a:bodyPr wrap="square" rtlCol="0">
            <a:spAutoFit/>
          </a:bodyPr>
          <a:lstStyle/>
          <a:p>
            <a:pPr indent="233363">
              <a:lnSpc>
                <a:spcPct val="90000"/>
              </a:lnSpc>
              <a:spcAft>
                <a:spcPts val="1200"/>
              </a:spcAft>
            </a:pPr>
            <a:r>
              <a:rPr lang="en-US" dirty="0" smtClean="0"/>
              <a:t>Throughout the 1960’s there was a growing environmental movement. This movement was motivated by events such as freeway riots and large power plant construction.</a:t>
            </a:r>
          </a:p>
          <a:p>
            <a:pPr indent="233363">
              <a:lnSpc>
                <a:spcPct val="90000"/>
              </a:lnSpc>
              <a:spcAft>
                <a:spcPts val="1200"/>
              </a:spcAft>
            </a:pPr>
            <a:r>
              <a:rPr lang="en-US" dirty="0" smtClean="0"/>
              <a:t>The National Environmental Policy Act (NEPA) was passed into law in 1969.</a:t>
            </a:r>
          </a:p>
          <a:p>
            <a:pPr indent="233363">
              <a:lnSpc>
                <a:spcPct val="90000"/>
              </a:lnSpc>
              <a:spcAft>
                <a:spcPts val="1200"/>
              </a:spcAft>
            </a:pPr>
            <a:r>
              <a:rPr lang="en-US" dirty="0" smtClean="0"/>
              <a:t>One of the most important aspects of NEPA was the requirement for all federal agencies to prepare Environmental Assessments (EAs) and Environmental Impact Statements (EISs).</a:t>
            </a:r>
            <a:endParaRPr lang="en-US" dirty="0"/>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4-21</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9480924"/>
      </p:ext>
    </p:extLst>
  </p:cSld>
  <p:clrMapOvr>
    <a:masterClrMapping/>
  </p:clrMapOvr>
  <mc:AlternateContent xmlns:mc="http://schemas.openxmlformats.org/markup-compatibility/2006">
    <mc:Choice xmlns:p14="http://schemas.microsoft.com/office/powerpoint/2010/main" Requires="p14">
      <p:transition spd="slow" p14:dur="2000" advTm="209468"/>
    </mc:Choice>
    <mc:Fallback>
      <p:transition spd="slow" advTm="209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7467600" cy="655638"/>
          </a:xfrm>
        </p:spPr>
        <p:txBody>
          <a:bodyPr>
            <a:normAutofit/>
          </a:bodyPr>
          <a:lstStyle/>
          <a:p>
            <a:r>
              <a:rPr lang="en-US" sz="1300" dirty="0" smtClean="0">
                <a:solidFill>
                  <a:schemeClr val="bg1">
                    <a:lumMod val="75000"/>
                  </a:schemeClr>
                </a:solidFill>
              </a:rPr>
              <a:t>Part 4 (1950 – 1970): Post War Growth Years</a:t>
            </a:r>
            <a:r>
              <a:rPr lang="en-US" sz="3200" dirty="0" smtClean="0">
                <a:solidFill>
                  <a:schemeClr val="bg1">
                    <a:lumMod val="75000"/>
                  </a:schemeClr>
                </a:solidFill>
              </a:rPr>
              <a:t/>
            </a:r>
            <a:br>
              <a:rPr lang="en-US" sz="3200" dirty="0" smtClean="0">
                <a:solidFill>
                  <a:schemeClr val="bg1">
                    <a:lumMod val="75000"/>
                  </a:schemeClr>
                </a:solidFill>
              </a:rPr>
            </a:br>
            <a:r>
              <a:rPr lang="en-US" sz="2400" dirty="0" smtClean="0"/>
              <a:t>Post War Growth Years in </a:t>
            </a:r>
            <a:r>
              <a:rPr lang="en-US" sz="2400" dirty="0" smtClean="0"/>
              <a:t>1970</a:t>
            </a:r>
            <a:endParaRPr lang="en-US" sz="2400" dirty="0"/>
          </a:p>
        </p:txBody>
      </p:sp>
      <p:sp>
        <p:nvSpPr>
          <p:cNvPr id="5" name="Content Placeholder 4"/>
          <p:cNvSpPr>
            <a:spLocks noGrp="1"/>
          </p:cNvSpPr>
          <p:nvPr>
            <p:ph sz="quarter" idx="1"/>
          </p:nvPr>
        </p:nvSpPr>
        <p:spPr>
          <a:xfrm>
            <a:off x="457200" y="1066800"/>
            <a:ext cx="7467600" cy="5407152"/>
          </a:xfrm>
        </p:spPr>
        <p:txBody>
          <a:bodyPr>
            <a:normAutofit/>
          </a:bodyPr>
          <a:lstStyle/>
          <a:p>
            <a:pPr marL="0" lvl="1" indent="0">
              <a:lnSpc>
                <a:spcPct val="120000"/>
              </a:lnSpc>
              <a:spcBef>
                <a:spcPts val="0"/>
              </a:spcBef>
              <a:spcAft>
                <a:spcPts val="600"/>
              </a:spcAft>
              <a:buSzPct val="70000"/>
              <a:buNone/>
            </a:pPr>
            <a:r>
              <a:rPr lang="en-US" sz="1600" u="sng" dirty="0" smtClean="0">
                <a:solidFill>
                  <a:srgbClr val="0070C0"/>
                </a:solidFill>
              </a:rPr>
              <a:t>Public Perception</a:t>
            </a:r>
          </a:p>
          <a:p>
            <a:pPr marL="0" lvl="1" indent="0">
              <a:lnSpc>
                <a:spcPct val="90000"/>
              </a:lnSpc>
              <a:spcBef>
                <a:spcPts val="0"/>
              </a:spcBef>
              <a:spcAft>
                <a:spcPts val="600"/>
              </a:spcAft>
              <a:buSzPct val="70000"/>
              <a:buNone/>
            </a:pPr>
            <a:r>
              <a:rPr lang="en-US" sz="1200" dirty="0" smtClean="0"/>
              <a:t>There was a growing level of public concern over environmental issues, which was impacting the construction of new infrastructure.</a:t>
            </a:r>
          </a:p>
          <a:p>
            <a:pPr marL="0" lvl="1" indent="0">
              <a:lnSpc>
                <a:spcPct val="120000"/>
              </a:lnSpc>
              <a:spcBef>
                <a:spcPts val="0"/>
              </a:spcBef>
              <a:spcAft>
                <a:spcPts val="600"/>
              </a:spcAft>
              <a:buSzPct val="70000"/>
              <a:buNone/>
            </a:pPr>
            <a:r>
              <a:rPr lang="en-US" sz="1600" u="sng" dirty="0" smtClean="0">
                <a:solidFill>
                  <a:srgbClr val="0070C0"/>
                </a:solidFill>
              </a:rPr>
              <a:t>End-use Loads </a:t>
            </a:r>
          </a:p>
          <a:p>
            <a:pPr marL="0" lvl="1" indent="0">
              <a:lnSpc>
                <a:spcPct val="90000"/>
              </a:lnSpc>
              <a:spcBef>
                <a:spcPts val="0"/>
              </a:spcBef>
              <a:spcAft>
                <a:spcPts val="600"/>
              </a:spcAft>
              <a:buSzPct val="70000"/>
              <a:buNone/>
            </a:pPr>
            <a:r>
              <a:rPr lang="en-US" sz="1200" dirty="0" smtClean="0"/>
              <a:t>The Northwest was experiencing a strong growth in load in all sectors, with rural electrification effectively complete.</a:t>
            </a:r>
          </a:p>
          <a:p>
            <a:pPr marL="0" lvl="1" indent="0">
              <a:lnSpc>
                <a:spcPct val="110000"/>
              </a:lnSpc>
              <a:spcBef>
                <a:spcPts val="0"/>
              </a:spcBef>
              <a:spcAft>
                <a:spcPts val="1200"/>
              </a:spcAft>
              <a:buSzPct val="70000"/>
              <a:buNone/>
            </a:pPr>
            <a:r>
              <a:rPr lang="en-US" sz="1600" u="sng" dirty="0" smtClean="0">
                <a:solidFill>
                  <a:srgbClr val="0070C0"/>
                </a:solidFill>
              </a:rPr>
              <a:t>Infrastructure</a:t>
            </a:r>
          </a:p>
          <a:p>
            <a:pPr marL="0" lvl="1" indent="0">
              <a:lnSpc>
                <a:spcPct val="90000"/>
              </a:lnSpc>
              <a:spcBef>
                <a:spcPts val="0"/>
              </a:spcBef>
              <a:spcAft>
                <a:spcPts val="600"/>
              </a:spcAft>
              <a:buSzPct val="70000"/>
              <a:buNone/>
            </a:pPr>
            <a:r>
              <a:rPr lang="en-US" sz="1200" dirty="0" smtClean="0"/>
              <a:t>A strong interconnected transmission system existed between the generation sources and the loads, and the system was improving. The limits of the Columbia river system were thought to be near, with the new Hydro-Thermal plan as a proposed solution.</a:t>
            </a:r>
          </a:p>
          <a:p>
            <a:pPr marL="0" lvl="1" indent="0">
              <a:lnSpc>
                <a:spcPct val="120000"/>
              </a:lnSpc>
              <a:spcBef>
                <a:spcPts val="0"/>
              </a:spcBef>
              <a:spcAft>
                <a:spcPts val="600"/>
              </a:spcAft>
              <a:buSzPct val="70000"/>
              <a:buNone/>
            </a:pPr>
            <a:r>
              <a:rPr lang="en-US" sz="1600" u="sng" dirty="0" smtClean="0">
                <a:solidFill>
                  <a:srgbClr val="0070C0"/>
                </a:solidFill>
              </a:rPr>
              <a:t>Utility Companies</a:t>
            </a:r>
          </a:p>
          <a:p>
            <a:pPr marL="0" lvl="1" indent="0">
              <a:lnSpc>
                <a:spcPct val="90000"/>
              </a:lnSpc>
              <a:spcBef>
                <a:spcPts val="0"/>
              </a:spcBef>
              <a:spcAft>
                <a:spcPts val="600"/>
              </a:spcAft>
              <a:buSzPct val="70000"/>
              <a:buNone/>
            </a:pPr>
            <a:r>
              <a:rPr lang="en-US" sz="1200" dirty="0" smtClean="0"/>
              <a:t>By the end of </a:t>
            </a:r>
            <a:r>
              <a:rPr lang="en-US" sz="1200" dirty="0" smtClean="0"/>
              <a:t>1970,  </a:t>
            </a:r>
            <a:r>
              <a:rPr lang="en-US" sz="1200" dirty="0" smtClean="0"/>
              <a:t>the tensions between private and non-federal public power had settled out.</a:t>
            </a:r>
          </a:p>
          <a:p>
            <a:pPr marL="0" lvl="1" indent="0">
              <a:lnSpc>
                <a:spcPct val="110000"/>
              </a:lnSpc>
              <a:spcBef>
                <a:spcPts val="0"/>
              </a:spcBef>
              <a:spcAft>
                <a:spcPts val="1200"/>
              </a:spcAft>
              <a:buSzPct val="70000"/>
              <a:buNone/>
            </a:pPr>
            <a:r>
              <a:rPr lang="en-US" sz="1600" u="sng" dirty="0" smtClean="0">
                <a:solidFill>
                  <a:srgbClr val="0070C0"/>
                </a:solidFill>
              </a:rPr>
              <a:t>Current Events/Regulation</a:t>
            </a:r>
          </a:p>
          <a:p>
            <a:pPr marL="0" lvl="1" indent="0">
              <a:lnSpc>
                <a:spcPct val="110000"/>
              </a:lnSpc>
              <a:spcBef>
                <a:spcPts val="0"/>
              </a:spcBef>
              <a:spcAft>
                <a:spcPts val="1200"/>
              </a:spcAft>
              <a:buSzPct val="70000"/>
              <a:buNone/>
            </a:pPr>
            <a:r>
              <a:rPr lang="en-US" sz="1200" dirty="0" smtClean="0"/>
              <a:t>With the end of the construction of Federal Dams, the questions of where the new generations will come from arose. The solution that was put forth was the Hydro-Thermal plan, which was a combination of coal and nuclear steam plants, in cooperation with legacy hydroelectric plants.</a:t>
            </a:r>
          </a:p>
        </p:txBody>
      </p:sp>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4-22</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4594324"/>
      </p:ext>
    </p:extLst>
  </p:cSld>
  <p:clrMapOvr>
    <a:masterClrMapping/>
  </p:clrMapOvr>
  <mc:AlternateContent xmlns:mc="http://schemas.openxmlformats.org/markup-compatibility/2006">
    <mc:Choice xmlns:p14="http://schemas.microsoft.com/office/powerpoint/2010/main" Requires="p14">
      <p:transition spd="slow" p14:dur="2000" advTm="172716"/>
    </mc:Choice>
    <mc:Fallback>
      <p:transition spd="slow" advTm="172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86154" y="218310"/>
            <a:ext cx="7467600" cy="2290427"/>
          </a:xfrm>
        </p:spPr>
        <p:txBody>
          <a:bodyPr>
            <a:normAutofit fontScale="90000"/>
          </a:bodyPr>
          <a:lstStyle/>
          <a:p>
            <a:pPr>
              <a:tabLst>
                <a:tab pos="1258888" algn="l"/>
              </a:tabLst>
            </a:pPr>
            <a:r>
              <a:rPr lang="en-US" sz="1800" dirty="0" smtClean="0"/>
              <a:t>Part 4: Post War Growth Years (1950 – 1970)</a:t>
            </a:r>
            <a:r>
              <a:rPr lang="en-US" sz="2000" dirty="0" smtClean="0"/>
              <a:t/>
            </a:r>
            <a:br>
              <a:rPr lang="en-US" sz="2000" dirty="0" smtClean="0"/>
            </a:br>
            <a:r>
              <a:rPr lang="en-US" sz="2000" dirty="0" smtClean="0"/>
              <a:t/>
            </a:r>
            <a:br>
              <a:rPr lang="en-US" sz="2000" dirty="0" smtClean="0"/>
            </a:br>
            <a:r>
              <a:rPr lang="en-US" sz="2800" dirty="0" smtClean="0"/>
              <a:t>Section 1: Introduction to the  Northwest Electricity</a:t>
            </a:r>
            <a:br>
              <a:rPr lang="en-US" sz="2800" dirty="0" smtClean="0"/>
            </a:br>
            <a:r>
              <a:rPr lang="en-US" sz="2800" dirty="0" smtClean="0"/>
              <a:t>	Industry in 1950</a:t>
            </a:r>
            <a:r>
              <a:rPr lang="en-US" sz="3200" dirty="0" smtClean="0"/>
              <a:t/>
            </a:r>
            <a:br>
              <a:rPr lang="en-US" sz="3200" dirty="0" smtClean="0"/>
            </a:br>
            <a:endParaRPr lang="en-US" sz="32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3</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4-3</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05"/>
    </mc:Choice>
    <mc:Fallback xmlns="">
      <p:transition spd="slow" advTm="6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9652"/>
            <a:ext cx="7467600" cy="639762"/>
          </a:xfrm>
        </p:spPr>
        <p:txBody>
          <a:bodyPr>
            <a:normAutofit fontScale="90000"/>
          </a:bodyPr>
          <a:lstStyle/>
          <a:p>
            <a:r>
              <a:rPr lang="en-US" sz="1300" dirty="0" smtClean="0">
                <a:solidFill>
                  <a:schemeClr val="bg1">
                    <a:lumMod val="75000"/>
                  </a:schemeClr>
                </a:solidFill>
              </a:rPr>
              <a:t>Part 4 (1950 – 1970): Introduction</a:t>
            </a:r>
            <a:r>
              <a:rPr lang="en-US" dirty="0" smtClean="0"/>
              <a:t/>
            </a:r>
            <a:br>
              <a:rPr lang="en-US" dirty="0" smtClean="0"/>
            </a:br>
            <a:r>
              <a:rPr lang="en-US" sz="2700" dirty="0" smtClean="0"/>
              <a:t>Northwest </a:t>
            </a:r>
            <a:r>
              <a:rPr lang="en-US" sz="2700" dirty="0"/>
              <a:t>Electricity Industry in </a:t>
            </a:r>
            <a:r>
              <a:rPr lang="en-US" sz="2700" dirty="0" smtClean="0"/>
              <a:t>1950</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dirty="0"/>
          </a:p>
        </p:txBody>
      </p:sp>
      <p:sp>
        <p:nvSpPr>
          <p:cNvPr id="5" name="Content Placeholder 4"/>
          <p:cNvSpPr>
            <a:spLocks noGrp="1"/>
          </p:cNvSpPr>
          <p:nvPr>
            <p:ph sz="quarter" idx="1"/>
          </p:nvPr>
        </p:nvSpPr>
        <p:spPr>
          <a:xfrm>
            <a:off x="533400" y="1214887"/>
            <a:ext cx="3962400" cy="4572000"/>
          </a:xfrm>
        </p:spPr>
        <p:txBody>
          <a:bodyPr>
            <a:normAutofit fontScale="77500" lnSpcReduction="20000"/>
          </a:bodyPr>
          <a:lstStyle/>
          <a:p>
            <a:pPr marL="0" indent="233363">
              <a:lnSpc>
                <a:spcPct val="110000"/>
              </a:lnSpc>
              <a:spcBef>
                <a:spcPts val="0"/>
              </a:spcBef>
              <a:spcAft>
                <a:spcPts val="1200"/>
              </a:spcAft>
              <a:buNone/>
            </a:pPr>
            <a:r>
              <a:rPr lang="en-US" sz="2300" dirty="0" smtClean="0"/>
              <a:t>At the conclusion of the Second World War, the economy in the Northwest was strong.  There was an abundance of low cost generation, in part due to the federal hydro power projects of the New Deal.</a:t>
            </a:r>
          </a:p>
          <a:p>
            <a:pPr marL="0" indent="233363">
              <a:lnSpc>
                <a:spcPct val="110000"/>
              </a:lnSpc>
              <a:spcBef>
                <a:spcPts val="0"/>
              </a:spcBef>
              <a:spcAft>
                <a:spcPts val="1200"/>
              </a:spcAft>
              <a:buNone/>
            </a:pPr>
            <a:r>
              <a:rPr lang="en-US" sz="2300" dirty="0" smtClean="0"/>
              <a:t>The region was interconnected with a growing high voltage network that was seen as the key to reliability and efficiency.</a:t>
            </a:r>
          </a:p>
          <a:p>
            <a:pPr marL="0" indent="233363">
              <a:lnSpc>
                <a:spcPct val="110000"/>
              </a:lnSpc>
              <a:spcBef>
                <a:spcPts val="0"/>
              </a:spcBef>
              <a:spcAft>
                <a:spcPts val="1200"/>
              </a:spcAft>
              <a:buNone/>
            </a:pPr>
            <a:r>
              <a:rPr lang="en-US" sz="2300" dirty="0" smtClean="0"/>
              <a:t>The construction of Federal Power projects was beginning to slow.</a:t>
            </a:r>
          </a:p>
          <a:p>
            <a:pPr marL="0" indent="233363">
              <a:lnSpc>
                <a:spcPct val="110000"/>
              </a:lnSpc>
              <a:spcBef>
                <a:spcPts val="0"/>
              </a:spcBef>
              <a:spcAft>
                <a:spcPts val="1200"/>
              </a:spcAft>
              <a:buNone/>
            </a:pPr>
            <a:r>
              <a:rPr lang="en-US" sz="2300" dirty="0" smtClean="0"/>
              <a:t>Non-federal public power was beginning to grow, causing friction with private utilities.</a:t>
            </a:r>
            <a:endParaRPr lang="en-US" sz="2300" dirty="0"/>
          </a:p>
          <a:p>
            <a:endParaRPr lang="en-US" dirty="0"/>
          </a:p>
        </p:txBody>
      </p:sp>
      <p:pic>
        <p:nvPicPr>
          <p:cNvPr id="4098" name="Picture 2" descr="C:\Users\d3p313\Desktop\2nd ave and cherry st looking norht ca 1959.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648200" y="1595887"/>
            <a:ext cx="3886200" cy="31566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4-4</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63692361"/>
      </p:ext>
    </p:extLst>
  </p:cSld>
  <p:clrMapOvr>
    <a:masterClrMapping/>
  </p:clrMapOvr>
  <mc:AlternateContent xmlns:mc="http://schemas.openxmlformats.org/markup-compatibility/2006" xmlns:p14="http://schemas.microsoft.com/office/powerpoint/2010/main">
    <mc:Choice Requires="p14">
      <p:transition spd="slow" p14:dur="2000" advTm="101274"/>
    </mc:Choice>
    <mc:Fallback xmlns="">
      <p:transition spd="slow" advTm="10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414060"/>
            <a:ext cx="7467600" cy="2626748"/>
          </a:xfrm>
        </p:spPr>
        <p:txBody>
          <a:bodyPr>
            <a:normAutofit fontScale="90000"/>
          </a:bodyPr>
          <a:lstStyle/>
          <a:p>
            <a:pPr>
              <a:tabLst>
                <a:tab pos="1489075" algn="l"/>
              </a:tabLst>
            </a:pPr>
            <a:r>
              <a:rPr lang="en-US" sz="2000" dirty="0" smtClean="0"/>
              <a:t>Part 4: Post War Growth Years (1950 – 1970)</a:t>
            </a:r>
            <a:r>
              <a:rPr lang="en-US" sz="2200" dirty="0" smtClean="0"/>
              <a:t/>
            </a:r>
            <a:br>
              <a:rPr lang="en-US" sz="2200" dirty="0" smtClean="0"/>
            </a:br>
            <a:r>
              <a:rPr lang="en-US" sz="2700" dirty="0" smtClean="0"/>
              <a:t/>
            </a:r>
            <a:br>
              <a:rPr lang="en-US" sz="2700" dirty="0" smtClean="0"/>
            </a:br>
            <a:r>
              <a:rPr lang="en-US" sz="3100" dirty="0" smtClean="0"/>
              <a:t>Section 2: The Relationship between Public and </a:t>
            </a:r>
            <a:br>
              <a:rPr lang="en-US" sz="3100" dirty="0" smtClean="0"/>
            </a:br>
            <a:r>
              <a:rPr lang="en-US" sz="3100" dirty="0"/>
              <a:t>	</a:t>
            </a:r>
            <a:r>
              <a:rPr lang="en-US" sz="3100" dirty="0" smtClean="0"/>
              <a:t>Private Power Takes a Turn For the 	Worse in the Northwest</a:t>
            </a:r>
            <a:r>
              <a:rPr lang="en-US" sz="3200" dirty="0" smtClean="0"/>
              <a:t/>
            </a:r>
            <a:br>
              <a:rPr lang="en-US" sz="3200" dirty="0" smtClean="0"/>
            </a:br>
            <a:endParaRPr lang="en-US" sz="32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5</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4-5</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08"/>
    </mc:Choice>
    <mc:Fallback xmlns="">
      <p:transition spd="slow" advTm="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9652"/>
            <a:ext cx="7467600" cy="639762"/>
          </a:xfrm>
        </p:spPr>
        <p:txBody>
          <a:bodyPr>
            <a:normAutofit fontScale="90000"/>
          </a:bodyPr>
          <a:lstStyle/>
          <a:p>
            <a:r>
              <a:rPr lang="en-US" sz="1300" dirty="0" smtClean="0">
                <a:solidFill>
                  <a:schemeClr val="bg1">
                    <a:lumMod val="75000"/>
                  </a:schemeClr>
                </a:solidFill>
              </a:rPr>
              <a:t>Part 4 (1950 – 1970): Relationship between Public and Private Power Takes a Turn for the Worse in the Northwest</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Further Tensions Between Private and Public Power</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dirty="0"/>
          </a:p>
        </p:txBody>
      </p:sp>
      <p:sp>
        <p:nvSpPr>
          <p:cNvPr id="5" name="Content Placeholder 4"/>
          <p:cNvSpPr>
            <a:spLocks noGrp="1"/>
          </p:cNvSpPr>
          <p:nvPr>
            <p:ph sz="quarter" idx="1"/>
          </p:nvPr>
        </p:nvSpPr>
        <p:spPr>
          <a:xfrm>
            <a:off x="3962400" y="1219200"/>
            <a:ext cx="4038600" cy="4724400"/>
          </a:xfrm>
        </p:spPr>
        <p:txBody>
          <a:bodyPr>
            <a:normAutofit fontScale="32500" lnSpcReduction="20000"/>
          </a:bodyPr>
          <a:lstStyle/>
          <a:p>
            <a:pPr marL="0" indent="233363">
              <a:lnSpc>
                <a:spcPct val="110000"/>
              </a:lnSpc>
              <a:spcBef>
                <a:spcPts val="0"/>
              </a:spcBef>
              <a:spcAft>
                <a:spcPts val="1200"/>
              </a:spcAft>
              <a:buNone/>
            </a:pPr>
            <a:r>
              <a:rPr lang="en-US" sz="3800" dirty="0" smtClean="0"/>
              <a:t>With the formation of PUDs in the 1930’s and 1940’s, and the associated threat of condemnation, private power companies found it difficult to obtain financing for expansion or new projects.</a:t>
            </a:r>
          </a:p>
          <a:p>
            <a:pPr marL="0" indent="233363">
              <a:lnSpc>
                <a:spcPct val="110000"/>
              </a:lnSpc>
              <a:spcBef>
                <a:spcPts val="0"/>
              </a:spcBef>
              <a:spcAft>
                <a:spcPts val="1200"/>
              </a:spcAft>
              <a:buNone/>
            </a:pPr>
            <a:r>
              <a:rPr lang="en-US" sz="3800" dirty="0" smtClean="0"/>
              <a:t>In 1949, the recently formed </a:t>
            </a:r>
            <a:r>
              <a:rPr lang="en-US" sz="3800" dirty="0"/>
              <a:t>Snohomish County PUD </a:t>
            </a:r>
            <a:r>
              <a:rPr lang="en-US" sz="3800" dirty="0" smtClean="0"/>
              <a:t>moved forward with a condemnation that took 15% of </a:t>
            </a:r>
            <a:r>
              <a:rPr lang="en-US" sz="3800" dirty="0"/>
              <a:t>Puget Sound Power &amp; Light </a:t>
            </a:r>
            <a:r>
              <a:rPr lang="en-US" sz="3800" dirty="0" smtClean="0"/>
              <a:t>Company’s revenue base.</a:t>
            </a:r>
          </a:p>
          <a:p>
            <a:pPr marL="0" indent="233363">
              <a:lnSpc>
                <a:spcPct val="110000"/>
              </a:lnSpc>
              <a:spcBef>
                <a:spcPts val="0"/>
              </a:spcBef>
              <a:spcAft>
                <a:spcPts val="1200"/>
              </a:spcAft>
              <a:buNone/>
            </a:pPr>
            <a:r>
              <a:rPr lang="en-US" sz="3800" dirty="0" smtClean="0"/>
              <a:t>While there had continually been threats of condemnation for decades, in 1951 </a:t>
            </a:r>
            <a:r>
              <a:rPr lang="en-US" sz="3800" dirty="0"/>
              <a:t>Seattle voters approved a </a:t>
            </a:r>
            <a:r>
              <a:rPr lang="en-US" sz="3800" dirty="0" smtClean="0"/>
              <a:t>buy-out </a:t>
            </a:r>
            <a:r>
              <a:rPr lang="en-US" sz="3800" dirty="0"/>
              <a:t>of all private </a:t>
            </a:r>
            <a:r>
              <a:rPr lang="en-US" sz="3800" dirty="0" smtClean="0"/>
              <a:t>utilities </a:t>
            </a:r>
            <a:r>
              <a:rPr lang="en-US" sz="3800" dirty="0"/>
              <a:t>in </a:t>
            </a:r>
            <a:r>
              <a:rPr lang="en-US" sz="3800" dirty="0" smtClean="0"/>
              <a:t>Seattle. </a:t>
            </a:r>
            <a:r>
              <a:rPr lang="en-US" sz="3800" dirty="0"/>
              <a:t>Puget Sound Power &amp; Light Company </a:t>
            </a:r>
            <a:r>
              <a:rPr lang="en-US" sz="3800" dirty="0" smtClean="0"/>
              <a:t>instantly </a:t>
            </a:r>
            <a:r>
              <a:rPr lang="en-US" sz="3800" dirty="0"/>
              <a:t>lost </a:t>
            </a:r>
            <a:r>
              <a:rPr lang="en-US" sz="3800" dirty="0" smtClean="0"/>
              <a:t>an additional 40</a:t>
            </a:r>
            <a:r>
              <a:rPr lang="en-US" sz="3800" dirty="0"/>
              <a:t>% of it revenue base.</a:t>
            </a:r>
          </a:p>
          <a:p>
            <a:pPr marL="0" indent="233363">
              <a:lnSpc>
                <a:spcPct val="110000"/>
              </a:lnSpc>
              <a:spcBef>
                <a:spcPts val="0"/>
              </a:spcBef>
              <a:spcAft>
                <a:spcPts val="1200"/>
              </a:spcAft>
              <a:buNone/>
            </a:pPr>
            <a:r>
              <a:rPr lang="en-US" sz="3800" dirty="0" smtClean="0"/>
              <a:t>In 1952, a group of 6 PUDs offered to buy all </a:t>
            </a:r>
            <a:r>
              <a:rPr lang="en-US" sz="3800" dirty="0"/>
              <a:t>of Puget Sound Power &amp; Light </a:t>
            </a:r>
            <a:r>
              <a:rPr lang="en-US" sz="3800" dirty="0" smtClean="0"/>
              <a:t>Company’s </a:t>
            </a:r>
            <a:r>
              <a:rPr lang="en-US" sz="3800" dirty="0"/>
              <a:t>assets</a:t>
            </a:r>
            <a:r>
              <a:rPr lang="en-US" sz="3800" dirty="0" smtClean="0"/>
              <a:t>, with the exception of Whatcom country.  These companies included; Chelan, Kitsap, Jefferson, Skagit, Snohomish and Thurston.</a:t>
            </a:r>
          </a:p>
          <a:p>
            <a:pPr marL="0" indent="233363">
              <a:lnSpc>
                <a:spcPct val="110000"/>
              </a:lnSpc>
              <a:spcBef>
                <a:spcPts val="0"/>
              </a:spcBef>
              <a:spcAft>
                <a:spcPts val="600"/>
              </a:spcAft>
              <a:buNone/>
            </a:pPr>
            <a:r>
              <a:rPr lang="en-US" sz="3800" dirty="0" smtClean="0"/>
              <a:t>The plan was initially approved, but for several reasons it did not occur:</a:t>
            </a:r>
          </a:p>
          <a:p>
            <a:pPr lvl="1">
              <a:buClrTx/>
              <a:buFont typeface="Wingdings" pitchFamily="2" charset="2"/>
              <a:buChar char="Ø"/>
            </a:pPr>
            <a:r>
              <a:rPr lang="en-US" sz="3700" dirty="0" smtClean="0"/>
              <a:t>While customers may not have liked a private power company, they liked the idea of being serviced by a company out of Spokane even less.</a:t>
            </a:r>
          </a:p>
          <a:p>
            <a:pPr lvl="1">
              <a:buClrTx/>
              <a:buFont typeface="Wingdings" pitchFamily="2" charset="2"/>
              <a:buChar char="Ø"/>
            </a:pPr>
            <a:r>
              <a:rPr lang="en-US" sz="3700" dirty="0" smtClean="0"/>
              <a:t>The sheer amount of litigation would have taken years to complete.</a:t>
            </a:r>
          </a:p>
        </p:txBody>
      </p:sp>
      <p:pic>
        <p:nvPicPr>
          <p:cNvPr id="7" name="Picture 3" descr="C:\Users\d3p313\Desktop\photo.JP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685800" y="1447800"/>
            <a:ext cx="2971800" cy="396403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4-6</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4058027"/>
      </p:ext>
    </p:extLst>
  </p:cSld>
  <p:clrMapOvr>
    <a:masterClrMapping/>
  </p:clrMapOvr>
  <mc:AlternateContent xmlns:mc="http://schemas.openxmlformats.org/markup-compatibility/2006" xmlns:p14="http://schemas.microsoft.com/office/powerpoint/2010/main">
    <mc:Choice Requires="p14">
      <p:transition spd="slow" p14:dur="2000" advTm="261013"/>
    </mc:Choice>
    <mc:Fallback xmlns="">
      <p:transition spd="slow" advTm="26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9652"/>
            <a:ext cx="7467600" cy="639762"/>
          </a:xfrm>
        </p:spPr>
        <p:txBody>
          <a:bodyPr>
            <a:normAutofit fontScale="90000"/>
          </a:bodyPr>
          <a:lstStyle/>
          <a:p>
            <a:r>
              <a:rPr lang="en-US" sz="1300" dirty="0" smtClean="0">
                <a:solidFill>
                  <a:schemeClr val="bg1">
                    <a:lumMod val="75000"/>
                  </a:schemeClr>
                </a:solidFill>
              </a:rPr>
              <a:t>Part 4 (1950 – 1970): Relationship between Public and Private Power Takes a Turn for the Worse in the Northwest </a:t>
            </a:r>
            <a:br>
              <a:rPr lang="en-US" sz="1300" dirty="0" smtClean="0">
                <a:solidFill>
                  <a:schemeClr val="bg1">
                    <a:lumMod val="75000"/>
                  </a:schemeClr>
                </a:solidFill>
              </a:rPr>
            </a:br>
            <a:r>
              <a:rPr lang="en-US" sz="2700" dirty="0" smtClean="0"/>
              <a:t>A Understanding Between Public and Private Power</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dirty="0"/>
          </a:p>
        </p:txBody>
      </p:sp>
      <p:sp>
        <p:nvSpPr>
          <p:cNvPr id="5" name="Content Placeholder 4"/>
          <p:cNvSpPr>
            <a:spLocks noGrp="1"/>
          </p:cNvSpPr>
          <p:nvPr>
            <p:ph sz="quarter" idx="1"/>
          </p:nvPr>
        </p:nvSpPr>
        <p:spPr>
          <a:xfrm>
            <a:off x="457200" y="1371600"/>
            <a:ext cx="4114800" cy="4876800"/>
          </a:xfrm>
        </p:spPr>
        <p:txBody>
          <a:bodyPr>
            <a:noAutofit/>
          </a:bodyPr>
          <a:lstStyle/>
          <a:p>
            <a:pPr marL="0" indent="233363">
              <a:lnSpc>
                <a:spcPct val="90000"/>
              </a:lnSpc>
              <a:spcBef>
                <a:spcPts val="0"/>
              </a:spcBef>
              <a:spcAft>
                <a:spcPts val="1200"/>
              </a:spcAft>
              <a:buNone/>
            </a:pPr>
            <a:r>
              <a:rPr lang="en-US" sz="1400" dirty="0" smtClean="0"/>
              <a:t>When Seattle finally took control of assets within the city, a major source of uncertainty was </a:t>
            </a:r>
            <a:r>
              <a:rPr lang="en-US" sz="1400" dirty="0"/>
              <a:t>gone for Puget Sound Power &amp; Light </a:t>
            </a:r>
            <a:r>
              <a:rPr lang="en-US" sz="1400" dirty="0" smtClean="0"/>
              <a:t>Company.</a:t>
            </a:r>
          </a:p>
          <a:p>
            <a:pPr marL="0" indent="233363">
              <a:lnSpc>
                <a:spcPct val="90000"/>
              </a:lnSpc>
              <a:spcBef>
                <a:spcPts val="0"/>
              </a:spcBef>
              <a:spcAft>
                <a:spcPts val="1200"/>
              </a:spcAft>
              <a:buNone/>
            </a:pPr>
            <a:r>
              <a:rPr lang="en-US" sz="1400" dirty="0" smtClean="0"/>
              <a:t>Further </a:t>
            </a:r>
            <a:r>
              <a:rPr lang="en-US" sz="1400" dirty="0"/>
              <a:t>uncertainty was removed when the </a:t>
            </a:r>
            <a:r>
              <a:rPr lang="en-US" sz="1400" dirty="0" smtClean="0"/>
              <a:t>proposed </a:t>
            </a:r>
            <a:r>
              <a:rPr lang="en-US" sz="1400" dirty="0"/>
              <a:t>purchase of Puget Sound Power &amp; Light Company by the 6 PUDs did not occur</a:t>
            </a:r>
            <a:r>
              <a:rPr lang="en-US" sz="1400" dirty="0" smtClean="0"/>
              <a:t>.</a:t>
            </a:r>
          </a:p>
          <a:p>
            <a:pPr marL="0" indent="233363">
              <a:lnSpc>
                <a:spcPct val="90000"/>
              </a:lnSpc>
              <a:spcBef>
                <a:spcPts val="0"/>
              </a:spcBef>
              <a:spcAft>
                <a:spcPts val="1200"/>
              </a:spcAft>
              <a:buNone/>
            </a:pPr>
            <a:r>
              <a:rPr lang="en-US" sz="1400" dirty="0" smtClean="0"/>
              <a:t>From 1930 to 1950 Puget </a:t>
            </a:r>
            <a:r>
              <a:rPr lang="en-US" sz="1400" dirty="0"/>
              <a:t>Sound Power &amp; Light Company </a:t>
            </a:r>
            <a:r>
              <a:rPr lang="en-US" sz="1400" dirty="0" smtClean="0"/>
              <a:t>had experienced problems financing new projects, but continued to pay off debt.  As a result, the company had a very strong asset to debt ratio.</a:t>
            </a:r>
            <a:endParaRPr lang="en-US" sz="1400" dirty="0"/>
          </a:p>
          <a:p>
            <a:pPr marL="0" indent="233363">
              <a:lnSpc>
                <a:spcPct val="90000"/>
              </a:lnSpc>
              <a:spcBef>
                <a:spcPts val="0"/>
              </a:spcBef>
              <a:spcAft>
                <a:spcPts val="1200"/>
              </a:spcAft>
              <a:buNone/>
            </a:pPr>
            <a:r>
              <a:rPr lang="en-US" sz="1400" dirty="0" smtClean="0"/>
              <a:t>The combination of reduced uncertainty, and a strong ledger, put Puget Power in a good position for future operation and encouraged investors.  This freed investment money for expansion, such as Upper Baker Dam.</a:t>
            </a:r>
            <a:endParaRPr lang="en-US" sz="1400" dirty="0"/>
          </a:p>
          <a:p>
            <a:pPr marL="0" indent="233363">
              <a:lnSpc>
                <a:spcPct val="90000"/>
              </a:lnSpc>
              <a:spcBef>
                <a:spcPts val="0"/>
              </a:spcBef>
              <a:spcAft>
                <a:spcPts val="1200"/>
              </a:spcAft>
              <a:buNone/>
            </a:pPr>
            <a:r>
              <a:rPr lang="en-US" sz="1400" dirty="0"/>
              <a:t>Puget Sound Power &amp; Light </a:t>
            </a:r>
            <a:r>
              <a:rPr lang="en-US" sz="1400" dirty="0" smtClean="0"/>
              <a:t>Company decided that it would focus on the growing suburban load</a:t>
            </a:r>
            <a:r>
              <a:rPr lang="en-US" sz="1400" dirty="0"/>
              <a:t> </a:t>
            </a:r>
            <a:r>
              <a:rPr lang="en-US" sz="1400" dirty="0" smtClean="0"/>
              <a:t>as well as larger commercial and industrial customers, such as Sea-Tac airport and local refineries.  </a:t>
            </a:r>
          </a:p>
        </p:txBody>
      </p:sp>
      <p:pic>
        <p:nvPicPr>
          <p:cNvPr id="2050" name="Picture 2" descr="C:\Users\d3p313\Desktop\Upper Baker Dam.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953000" y="1295400"/>
            <a:ext cx="3578653" cy="4771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4-7</a:t>
            </a:r>
            <a:endParaRPr lang="en-US" sz="1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8526118"/>
      </p:ext>
    </p:extLst>
  </p:cSld>
  <p:clrMapOvr>
    <a:masterClrMapping/>
  </p:clrMapOvr>
  <mc:AlternateContent xmlns:mc="http://schemas.openxmlformats.org/markup-compatibility/2006" xmlns:p14="http://schemas.microsoft.com/office/powerpoint/2010/main">
    <mc:Choice Requires="p14">
      <p:transition spd="slow" p14:dur="2000" advTm="200323"/>
    </mc:Choice>
    <mc:Fallback xmlns="">
      <p:transition spd="slow" advTm="20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319192"/>
            <a:ext cx="7467600" cy="1857559"/>
          </a:xfrm>
        </p:spPr>
        <p:txBody>
          <a:bodyPr>
            <a:normAutofit/>
          </a:bodyPr>
          <a:lstStyle/>
          <a:p>
            <a:pPr>
              <a:tabLst>
                <a:tab pos="1489075" algn="l"/>
              </a:tabLst>
            </a:pPr>
            <a:r>
              <a:rPr lang="en-US" sz="1800" dirty="0" smtClean="0"/>
              <a:t>Part 4: Post War Growth Years (1950 – 1970)</a:t>
            </a:r>
            <a:r>
              <a:rPr lang="en-US" sz="2000" dirty="0" smtClean="0"/>
              <a:t/>
            </a:r>
            <a:br>
              <a:rPr lang="en-US" sz="2000" dirty="0" smtClean="0"/>
            </a:br>
            <a:r>
              <a:rPr lang="en-US" sz="2400" dirty="0" smtClean="0"/>
              <a:t/>
            </a:r>
            <a:br>
              <a:rPr lang="en-US" sz="2400" dirty="0" smtClean="0"/>
            </a:br>
            <a:r>
              <a:rPr lang="en-US" sz="2800" dirty="0" smtClean="0"/>
              <a:t>Section 3: Concerns with the Stability of the New </a:t>
            </a:r>
            <a:br>
              <a:rPr lang="en-US" sz="2800" dirty="0" smtClean="0"/>
            </a:br>
            <a:r>
              <a:rPr lang="en-US" sz="2800" dirty="0"/>
              <a:t>	</a:t>
            </a:r>
            <a:r>
              <a:rPr lang="en-US" sz="2800" dirty="0" smtClean="0"/>
              <a:t>Interconnected Power Systems</a:t>
            </a:r>
            <a:endParaRPr lang="en-US" sz="28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8</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4-8</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7896"/>
            <a:ext cx="7467600" cy="685800"/>
          </a:xfrm>
        </p:spPr>
        <p:txBody>
          <a:bodyPr>
            <a:normAutofit fontScale="90000"/>
          </a:bodyPr>
          <a:lstStyle/>
          <a:p>
            <a:r>
              <a:rPr lang="en-US" sz="1300" dirty="0" smtClean="0">
                <a:solidFill>
                  <a:schemeClr val="bg1">
                    <a:lumMod val="75000"/>
                  </a:schemeClr>
                </a:solidFill>
              </a:rPr>
              <a:t/>
            </a:r>
            <a:br>
              <a:rPr lang="en-US" sz="1300" dirty="0" smtClean="0">
                <a:solidFill>
                  <a:schemeClr val="bg1">
                    <a:lumMod val="75000"/>
                  </a:schemeClr>
                </a:solidFill>
              </a:rPr>
            </a:br>
            <a:r>
              <a:rPr lang="en-US" sz="1300" dirty="0" smtClean="0">
                <a:solidFill>
                  <a:schemeClr val="bg1">
                    <a:lumMod val="75000"/>
                  </a:schemeClr>
                </a:solidFill>
              </a:rPr>
              <a:t>Part 4 (1950 – 1970): concerns with the Stability of the New Interconnected Power systems </a:t>
            </a:r>
            <a:br>
              <a:rPr lang="en-US" sz="1300" dirty="0" smtClean="0">
                <a:solidFill>
                  <a:schemeClr val="bg1">
                    <a:lumMod val="75000"/>
                  </a:schemeClr>
                </a:solidFill>
              </a:rPr>
            </a:br>
            <a:r>
              <a:rPr lang="en-US" sz="1300" dirty="0" smtClean="0">
                <a:solidFill>
                  <a:schemeClr val="bg1">
                    <a:lumMod val="75000"/>
                  </a:schemeClr>
                </a:solidFill>
              </a:rPr>
              <a:t> </a:t>
            </a:r>
            <a:r>
              <a:rPr lang="en-US" sz="2700" dirty="0" smtClean="0"/>
              <a:t>The Interconnected Power System</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dirty="0"/>
          </a:p>
        </p:txBody>
      </p:sp>
      <p:sp>
        <p:nvSpPr>
          <p:cNvPr id="10" name="Content Placeholder 9"/>
          <p:cNvSpPr>
            <a:spLocks noGrp="1"/>
          </p:cNvSpPr>
          <p:nvPr>
            <p:ph sz="quarter" idx="1"/>
          </p:nvPr>
        </p:nvSpPr>
        <p:spPr>
          <a:xfrm>
            <a:off x="480646" y="826477"/>
            <a:ext cx="8458200" cy="2362200"/>
          </a:xfrm>
        </p:spPr>
        <p:txBody>
          <a:bodyPr>
            <a:normAutofit fontScale="40000" lnSpcReduction="20000"/>
          </a:bodyPr>
          <a:lstStyle/>
          <a:p>
            <a:pPr marL="0" indent="233363">
              <a:lnSpc>
                <a:spcPct val="110000"/>
              </a:lnSpc>
              <a:spcBef>
                <a:spcPts val="0"/>
              </a:spcBef>
              <a:spcAft>
                <a:spcPts val="1200"/>
              </a:spcAft>
              <a:buNone/>
            </a:pPr>
            <a:r>
              <a:rPr lang="en-US" sz="3500" dirty="0" smtClean="0"/>
              <a:t>Initially, </a:t>
            </a:r>
            <a:r>
              <a:rPr lang="en-US" sz="3500" dirty="0"/>
              <a:t>transmission lines were constructed by individual companies to connect remote dams with population centers,  </a:t>
            </a:r>
            <a:r>
              <a:rPr lang="en-US" sz="3500" dirty="0" smtClean="0"/>
              <a:t>Snoqualmie, WA </a:t>
            </a:r>
            <a:r>
              <a:rPr lang="en-US" sz="3500" dirty="0"/>
              <a:t>and Willamette </a:t>
            </a:r>
            <a:r>
              <a:rPr lang="en-US" sz="3500" dirty="0" smtClean="0"/>
              <a:t>Falls, OR </a:t>
            </a:r>
            <a:r>
              <a:rPr lang="en-US" sz="3500" dirty="0"/>
              <a:t>being the earliest examples.</a:t>
            </a:r>
          </a:p>
          <a:p>
            <a:pPr marL="0" indent="233363">
              <a:lnSpc>
                <a:spcPct val="110000"/>
              </a:lnSpc>
              <a:spcBef>
                <a:spcPts val="0"/>
              </a:spcBef>
              <a:spcAft>
                <a:spcPts val="1200"/>
              </a:spcAft>
              <a:buNone/>
            </a:pPr>
            <a:r>
              <a:rPr lang="en-US" sz="3500" dirty="0" smtClean="0"/>
              <a:t>On </a:t>
            </a:r>
            <a:r>
              <a:rPr lang="en-US" sz="3500" dirty="0"/>
              <a:t>July 9th, </a:t>
            </a:r>
            <a:r>
              <a:rPr lang="en-US" sz="3500" dirty="0" smtClean="0"/>
              <a:t>1938, </a:t>
            </a:r>
            <a:r>
              <a:rPr lang="en-US" sz="3500" dirty="0"/>
              <a:t>BPA </a:t>
            </a:r>
            <a:r>
              <a:rPr lang="en-US" sz="3500" dirty="0" smtClean="0"/>
              <a:t>had energized </a:t>
            </a:r>
            <a:r>
              <a:rPr lang="en-US" sz="3500" dirty="0"/>
              <a:t>its first line between the Bonneville dam and the city of Cascade Locks.  Later that year on December 1st, BPA energized its first 230 kV line between Bonneville Dam and </a:t>
            </a:r>
            <a:r>
              <a:rPr lang="en-US" sz="3500" dirty="0" smtClean="0"/>
              <a:t>Portland. By 1957, </a:t>
            </a:r>
            <a:r>
              <a:rPr lang="en-US" sz="3500" dirty="0"/>
              <a:t>BPA had a significant 230 kV transmission system interconnecting the major dams on the </a:t>
            </a:r>
            <a:r>
              <a:rPr lang="en-US" sz="3500" dirty="0" smtClean="0"/>
              <a:t>Columbia River.  </a:t>
            </a:r>
            <a:r>
              <a:rPr lang="en-US" sz="3500" dirty="0"/>
              <a:t>On August </a:t>
            </a:r>
            <a:r>
              <a:rPr lang="en-US" sz="3500" dirty="0" smtClean="0"/>
              <a:t>26</a:t>
            </a:r>
            <a:r>
              <a:rPr lang="en-US" sz="3500" baseline="30000" dirty="0" smtClean="0"/>
              <a:t>th</a:t>
            </a:r>
            <a:r>
              <a:rPr lang="en-US" sz="3500" dirty="0" smtClean="0"/>
              <a:t>, </a:t>
            </a:r>
            <a:r>
              <a:rPr lang="en-US" sz="3500" dirty="0"/>
              <a:t>legislation was signed that allowed BPA to </a:t>
            </a:r>
            <a:r>
              <a:rPr lang="en-US" sz="3500" dirty="0" smtClean="0"/>
              <a:t>“wheel” </a:t>
            </a:r>
            <a:r>
              <a:rPr lang="en-US" sz="3500" dirty="0"/>
              <a:t>power across its system for a fee.</a:t>
            </a:r>
          </a:p>
          <a:p>
            <a:pPr marL="0" indent="233363">
              <a:lnSpc>
                <a:spcPct val="110000"/>
              </a:lnSpc>
              <a:spcBef>
                <a:spcPts val="0"/>
              </a:spcBef>
              <a:spcAft>
                <a:spcPts val="1200"/>
              </a:spcAft>
              <a:buNone/>
            </a:pPr>
            <a:r>
              <a:rPr lang="en-US" sz="3500" dirty="0" smtClean="0"/>
              <a:t>“Wheeling” made it possible for a large  number of organizations to access the high-capital-cost transmission system.  The </a:t>
            </a:r>
            <a:r>
              <a:rPr lang="en-US" sz="3500" dirty="0"/>
              <a:t>demand for the service lead to expansion of the 230 kV system, and to its first 345 kV line from McNary Dam to </a:t>
            </a:r>
            <a:r>
              <a:rPr lang="en-US" sz="3500" dirty="0" smtClean="0"/>
              <a:t>Portland, OR </a:t>
            </a:r>
            <a:r>
              <a:rPr lang="en-US" sz="3500" dirty="0"/>
              <a:t>and </a:t>
            </a:r>
            <a:r>
              <a:rPr lang="en-US" sz="3500" dirty="0" smtClean="0"/>
              <a:t>Vancouver,  WA.</a:t>
            </a:r>
            <a:endParaRPr lang="en-US" dirty="0"/>
          </a:p>
        </p:txBody>
      </p:sp>
      <p:pic>
        <p:nvPicPr>
          <p:cNvPr id="11" name="Picture 3" descr="C:\Users\d3p313\Desktop\Photos\Substations\Faimount\IMG_0120.JP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22696" y="3276600"/>
            <a:ext cx="3862124" cy="289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19600" y="3165896"/>
            <a:ext cx="4419600" cy="2686889"/>
          </a:xfrm>
          <a:prstGeom prst="rect">
            <a:avLst/>
          </a:prstGeom>
          <a:noFill/>
        </p:spPr>
        <p:txBody>
          <a:bodyPr wrap="square" rtlCol="0">
            <a:spAutoFit/>
          </a:bodyPr>
          <a:lstStyle/>
          <a:p>
            <a:pPr indent="233363">
              <a:lnSpc>
                <a:spcPct val="90000"/>
              </a:lnSpc>
              <a:spcAft>
                <a:spcPts val="1200"/>
              </a:spcAft>
            </a:pPr>
            <a:r>
              <a:rPr lang="en-US" sz="1400" dirty="0" smtClean="0"/>
              <a:t>October 20th, 1953 BPA signed it first 20-year contract with an Investor Owned Utility (IOU).</a:t>
            </a:r>
          </a:p>
          <a:p>
            <a:pPr indent="233363">
              <a:lnSpc>
                <a:spcPct val="90000"/>
              </a:lnSpc>
              <a:spcAft>
                <a:spcPts val="1200"/>
              </a:spcAft>
            </a:pPr>
            <a:r>
              <a:rPr lang="en-US" sz="1400" dirty="0" smtClean="0"/>
              <a:t>September 20th, 1968, BPA energized the first of three AC lines of the Pacific Northwest-Southwest Pacific Intertie, now the California Oregon Intertie (COI).  This enabled sharing of resources with California.</a:t>
            </a:r>
          </a:p>
          <a:p>
            <a:pPr indent="233363">
              <a:lnSpc>
                <a:spcPct val="90000"/>
              </a:lnSpc>
              <a:spcAft>
                <a:spcPts val="1200"/>
              </a:spcAft>
            </a:pPr>
            <a:r>
              <a:rPr lang="en-US" sz="1400" dirty="0" smtClean="0"/>
              <a:t>On May 21st, 1970, BPA energized the 500 kV High-Voltage DC (HVDC) line that stretched 845 miles.</a:t>
            </a:r>
          </a:p>
          <a:p>
            <a:pPr indent="233363">
              <a:lnSpc>
                <a:spcPct val="90000"/>
              </a:lnSpc>
              <a:spcAft>
                <a:spcPts val="1200"/>
              </a:spcAft>
            </a:pPr>
            <a:r>
              <a:rPr lang="en-US" sz="1400" dirty="0" smtClean="0"/>
              <a:t>On October 9th 1970, BPA held a region wide meeting on environmental impacts.  The National Environmental Policy Act had been passed the year before.</a:t>
            </a:r>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4-9</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4058027"/>
      </p:ext>
    </p:extLst>
  </p:cSld>
  <p:clrMapOvr>
    <a:masterClrMapping/>
  </p:clrMapOvr>
  <mc:AlternateContent xmlns:mc="http://schemas.openxmlformats.org/markup-compatibility/2006" xmlns:p14="http://schemas.microsoft.com/office/powerpoint/2010/main">
    <mc:Choice Requires="p14">
      <p:transition spd="slow" p14:dur="2000" advTm="394503"/>
    </mc:Choice>
    <mc:Fallback xmlns="">
      <p:transition spd="slow" advTm="394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898</TotalTime>
  <Words>3072</Words>
  <Application>Microsoft Office PowerPoint</Application>
  <PresentationFormat>On-screen Show (4:3)</PresentationFormat>
  <Paragraphs>224</Paragraphs>
  <Slides>22</Slides>
  <Notes>15</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Theme1</vt:lpstr>
      <vt:lpstr>Part 4: Post War Growth Years  (1950-1970)</vt:lpstr>
      <vt:lpstr>Part 4 Overview</vt:lpstr>
      <vt:lpstr>Part 4: Post War Growth Years (1950 – 1970)  Section 1: Introduction to the  Northwest Electricity  Industry in 1950 </vt:lpstr>
      <vt:lpstr>Part 4 (1950 – 1970): Introduction Northwest Electricity Industry in 1950</vt:lpstr>
      <vt:lpstr>Part 4: Post War Growth Years (1950 – 1970)  Section 2: The Relationship between Public and   Private Power Takes a Turn For the  Worse in the Northwest </vt:lpstr>
      <vt:lpstr>Part 4 (1950 – 1970): Relationship between Public and Private Power Takes a Turn for the Worse in the Northwest Further Tensions Between Private and Public Power</vt:lpstr>
      <vt:lpstr>Part 4 (1950 – 1970): Relationship between Public and Private Power Takes a Turn for the Worse in the Northwest  A Understanding Between Public and Private Power</vt:lpstr>
      <vt:lpstr>Part 4: Post War Growth Years (1950 – 1970)  Section 3: Concerns with the Stability of the New   Interconnected Power Systems</vt:lpstr>
      <vt:lpstr> Part 4 (1950 – 1970): concerns with the Stability of the New Interconnected Power systems   The Interconnected Power System</vt:lpstr>
      <vt:lpstr>Part 4 (1950 – 1970): concerns with the Stability of the New Interconnected Power systems  The 1965 Northeast Blackout</vt:lpstr>
      <vt:lpstr>Part 4: Post War Growth Years (1950 – 1970)  Section 4: The Region’s Electrical Infrastructure   Grows at an Unprecedented Rate </vt:lpstr>
      <vt:lpstr>Part 4 (1950 – 1970): The region’s Electrical  Infrastructure Grows at an Unprecedented rate A Rapidly Growing Power System</vt:lpstr>
      <vt:lpstr>Part 4 (1950 – 1970): The region’s Electrical  Infrastructure Grows at an Unprecedented rate  Electric Loads in the Growing Power System</vt:lpstr>
      <vt:lpstr>Part 4: Post War Growth Years (1950 – 1970)  Section 5: The Limits of the Hydro System and   Where to Go From There </vt:lpstr>
      <vt:lpstr>Part 4 (1950 – 1970): The Limits of the Hydro system and Where to go from There The Last of the Federal Dams are Built</vt:lpstr>
      <vt:lpstr>Part 4 (1950 – 1970): The Limits of the Hydro system and Where to go from There  Washington Public Power Supply System</vt:lpstr>
      <vt:lpstr>Part 4 (1950 – 1970): The Limits of the Hydro system and Where to go from There  The Hydro-Thermal Power Plan</vt:lpstr>
      <vt:lpstr>Part 4 (1950 – 1970): The Limits of the Hydro system and Where to go from There  The “Net Power” Arrangement</vt:lpstr>
      <vt:lpstr>Part 4 (1950 – 1970): The Limits of the Hydro system and Where to go from There  Moving Forward with the Hydro-Thermal Power Plan</vt:lpstr>
      <vt:lpstr>Part 4: Post War Growth Years (1950 – 1970)  Section 6: The Beginning of Environmental Concerns </vt:lpstr>
      <vt:lpstr>Part 4 (1950 – 1970): The Beginning of Environmental concerns The Emergence of Environmental Concerns</vt:lpstr>
      <vt:lpstr>Part 4 (1950 – 1970): Post War Growth Years Post War Growth Years in 1970</vt:lpstr>
    </vt:vector>
  </TitlesOfParts>
  <Company>Battelle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4: Post War Growth Years  (1950-1970)</dc:title>
  <dc:creator>WOLFG</dc:creator>
  <cp:lastModifiedBy>test</cp:lastModifiedBy>
  <cp:revision>94</cp:revision>
  <dcterms:created xsi:type="dcterms:W3CDTF">2013-05-20T18:56:56Z</dcterms:created>
  <dcterms:modified xsi:type="dcterms:W3CDTF">2013-07-26T20:33:06Z</dcterms:modified>
</cp:coreProperties>
</file>