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6" r:id="rId5"/>
    <p:sldId id="261" r:id="rId6"/>
    <p:sldId id="262" r:id="rId7"/>
    <p:sldId id="308" r:id="rId8"/>
    <p:sldId id="280" r:id="rId9"/>
    <p:sldId id="281" r:id="rId10"/>
    <p:sldId id="282" r:id="rId11"/>
    <p:sldId id="283" r:id="rId12"/>
    <p:sldId id="276" r:id="rId13"/>
    <p:sldId id="285" r:id="rId14"/>
    <p:sldId id="284" r:id="rId15"/>
    <p:sldId id="287" r:id="rId16"/>
    <p:sldId id="298" r:id="rId17"/>
    <p:sldId id="286" r:id="rId18"/>
    <p:sldId id="288" r:id="rId19"/>
    <p:sldId id="289" r:id="rId20"/>
    <p:sldId id="297" r:id="rId21"/>
    <p:sldId id="290" r:id="rId22"/>
    <p:sldId id="277" r:id="rId23"/>
    <p:sldId id="291" r:id="rId24"/>
    <p:sldId id="292" r:id="rId25"/>
    <p:sldId id="278" r:id="rId26"/>
    <p:sldId id="296" r:id="rId27"/>
    <p:sldId id="300" r:id="rId28"/>
    <p:sldId id="303" r:id="rId29"/>
    <p:sldId id="302" r:id="rId30"/>
    <p:sldId id="304" r:id="rId31"/>
    <p:sldId id="307" r:id="rId32"/>
    <p:sldId id="279" r:id="rId33"/>
    <p:sldId id="301" r:id="rId34"/>
    <p:sldId id="310" r:id="rId35"/>
    <p:sldId id="306" r:id="rId36"/>
    <p:sldId id="293" r:id="rId37"/>
    <p:sldId id="294" r:id="rId38"/>
    <p:sldId id="309" r:id="rId39"/>
    <p:sldId id="295"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initials="TL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6247" autoAdjust="0"/>
  </p:normalViewPr>
  <p:slideViewPr>
    <p:cSldViewPr>
      <p:cViewPr>
        <p:scale>
          <a:sx n="81" d="100"/>
          <a:sy n="81" d="100"/>
        </p:scale>
        <p:origin x="-750" y="-3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2" d="100"/>
          <a:sy n="102" d="100"/>
        </p:scale>
        <p:origin x="-25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385164-311C-7641-83BC-CD3C1A5528DA}" type="datetimeFigureOut">
              <a:rPr lang="en-US" smtClean="0"/>
              <a:t>6/11/2013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21E9DA-81F0-ED43-8308-1AC6A632C55F}" type="slidenum">
              <a:rPr lang="en-US" smtClean="0"/>
              <a:t>‹#›</a:t>
            </a:fld>
            <a:endParaRPr lang="en-US"/>
          </a:p>
        </p:txBody>
      </p:sp>
    </p:spTree>
    <p:extLst>
      <p:ext uri="{BB962C8B-B14F-4D97-AF65-F5344CB8AC3E}">
        <p14:creationId xmlns:p14="http://schemas.microsoft.com/office/powerpoint/2010/main" val="894267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C3B7F-1E55-499A-B916-BCB3998D4574}"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8C424-39B8-4439-B465-3985C7934945}" type="slidenum">
              <a:rPr lang="en-US" smtClean="0"/>
              <a:pPr/>
              <a:t>‹#›</a:t>
            </a:fld>
            <a:endParaRPr lang="en-US"/>
          </a:p>
        </p:txBody>
      </p:sp>
    </p:spTree>
    <p:extLst>
      <p:ext uri="{BB962C8B-B14F-4D97-AF65-F5344CB8AC3E}">
        <p14:creationId xmlns:p14="http://schemas.microsoft.com/office/powerpoint/2010/main" val="24406536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Coal plant schematic: TVA (http://www.tva.com/power/coalart.htm) </a:t>
            </a:r>
          </a:p>
          <a:p>
            <a:r>
              <a:rPr lang="en-US" b="0" baseline="0" dirty="0" smtClean="0"/>
              <a:t>Picture of coal: </a:t>
            </a:r>
            <a:r>
              <a:rPr lang="en-US" dirty="0" smtClean="0"/>
              <a:t>http://www.netl.doe.gov/keyissues/historyofcoaluse.html</a:t>
            </a:r>
          </a:p>
          <a:p>
            <a:r>
              <a:rPr lang="en-US" dirty="0" smtClean="0"/>
              <a:t>GE natural</a:t>
            </a:r>
            <a:r>
              <a:rPr lang="en-US" baseline="0" dirty="0" smtClean="0"/>
              <a:t> gas turbine: http://www.ge-energy.com/content/multimedia/_files/photos/9E%20Heavy%20Duty%20Gas%20Turbine_9E%20gas%20turbine%20angled_660x450.jpg</a:t>
            </a:r>
            <a:endParaRPr lang="en-US" dirty="0" smtClean="0"/>
          </a:p>
          <a:p>
            <a:endParaRPr lang="en-US" b="0" baseline="0" dirty="0" smtClean="0"/>
          </a:p>
          <a:p>
            <a:r>
              <a:rPr lang="en-US" b="0" baseline="0" dirty="0" smtClean="0"/>
              <a:t>Coal is a combustible sedimentary rock, formed when dead plant matter fell into anoxic conditions (usually swampy water). Over millions of years, as the plant matter was compressed and heated, it underwent chemical and physical changes, becoming less oxygen-rich and gradually turning into coal. Coal is sometimes found deep underground and sometimes near the surface, depending on the geologic history of the location. Coal is mined in the US and around the world. The US has very large domestic reserves (over a 200 year supply at current rate of use). </a:t>
            </a:r>
          </a:p>
          <a:p>
            <a:endParaRPr lang="en-US" b="0" baseline="0" dirty="0" smtClean="0"/>
          </a:p>
          <a:p>
            <a:r>
              <a:rPr lang="en-US" b="0" baseline="0" dirty="0" smtClean="0"/>
              <a:t>Natural gas is a colorless, odorless gas, another word for methane, CH4. The feedstock for natural gas (and oil) is tiny marine organisms, which died and were buried on the ocean floor. Over millions of years, as the organic matter was compressed and heated, it underwent chemical and physical changes. Natural gas is a smaller, lighter hydrocarbon molecule (it spent longer time periods at higher temperatures and pressures), whereas oil is comprised of a mixture of larger and more complex hydrocarbon molecules. To obtain natural gas we drill into geologic formation which have trapped hydrocarbons. The practice of “</a:t>
            </a:r>
            <a:r>
              <a:rPr lang="en-US" b="0" baseline="0" dirty="0" err="1" smtClean="0"/>
              <a:t>fracking</a:t>
            </a:r>
            <a:r>
              <a:rPr lang="en-US" b="0" baseline="0" dirty="0" smtClean="0"/>
              <a:t>,” or forcing a high pressure mixture of sand and water into formations to increase the permeability and allow the flow of oil and gas, is a recent technological innovation that has vastly increased the domestic natural gas supply but had very controversial environmental consequences. </a:t>
            </a:r>
          </a:p>
          <a:p>
            <a:endParaRPr lang="en-US" b="0" baseline="0" dirty="0" smtClean="0"/>
          </a:p>
          <a:p>
            <a:r>
              <a:rPr lang="en-US" b="0" baseline="0" dirty="0" smtClean="0"/>
              <a:t>Coal has historically produced some of the least expensive electricity available, and has produced more electricity than any other source. In recent years, the price of coal has remained constant while the price of natural gas has fallen dramatically, so coal consumption for electricity has declined as natural gas’s share of generation has increased. In 2011, 42% of electricity was generated by coal and 25% was generated by natural gas. </a:t>
            </a:r>
          </a:p>
          <a:p>
            <a:endParaRPr lang="en-US" b="0" baseline="0" dirty="0" smtClean="0"/>
          </a:p>
          <a:p>
            <a:r>
              <a:rPr lang="en-US" b="0" baseline="0" dirty="0" smtClean="0"/>
              <a:t>A thermal plant, schematic shown above, operates by principles developed well over 100 years ago. A source of heat turns water into steam and then high pressure steam turns a generator, creating electricity. Natural gas is sometimes used in combustion turbines, where the hot gases from combustion turn a turbine directly (similar in principle to a jet engine), and sometimes in more complex combined cycle plants (see next slide). </a:t>
            </a:r>
          </a:p>
          <a:p>
            <a:endParaRPr lang="en-US" b="0" baseline="0" dirty="0" smtClean="0"/>
          </a:p>
          <a:p>
            <a:r>
              <a:rPr lang="en-US" b="0" baseline="0" dirty="0" smtClean="0"/>
              <a:t>Environmental impacts of coal power include pollution and land use changes from mining, release of global warming gases, release of fine particulates and mercury into the air which cause human health impacts, release of </a:t>
            </a:r>
            <a:r>
              <a:rPr lang="en-US" b="0" baseline="0" dirty="0" err="1" smtClean="0"/>
              <a:t>SOx</a:t>
            </a:r>
            <a:r>
              <a:rPr lang="en-US" b="0" baseline="0" dirty="0" smtClean="0"/>
              <a:t> and </a:t>
            </a:r>
            <a:r>
              <a:rPr lang="en-US" b="0" baseline="0" dirty="0" err="1" smtClean="0"/>
              <a:t>NOx</a:t>
            </a:r>
            <a:r>
              <a:rPr lang="en-US" b="0" baseline="0" dirty="0" smtClean="0"/>
              <a:t> which cause acid rain, heavy water use. Environmental impacts of natural gas use are pollution and land use changes from drilling and extraction and the release of global warming gases. Unlike coal, natural gas does not release particulates, mercury, </a:t>
            </a:r>
            <a:r>
              <a:rPr lang="en-US" b="0" baseline="0" dirty="0" err="1" smtClean="0"/>
              <a:t>SOx</a:t>
            </a:r>
            <a:r>
              <a:rPr lang="en-US" b="0" baseline="0" dirty="0" smtClean="0"/>
              <a:t>, or </a:t>
            </a:r>
            <a:r>
              <a:rPr lang="en-US" b="0" baseline="0" dirty="0" err="1" smtClean="0"/>
              <a:t>NOx</a:t>
            </a:r>
            <a:r>
              <a:rPr lang="en-US" b="0" baseline="0" dirty="0" smtClean="0"/>
              <a:t>, which is why it is sometimes referred to as a cleaner fuel.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11</a:t>
            </a:fld>
            <a:endParaRPr lang="en-US"/>
          </a:p>
        </p:txBody>
      </p:sp>
    </p:spTree>
    <p:extLst>
      <p:ext uri="{BB962C8B-B14F-4D97-AF65-F5344CB8AC3E}">
        <p14:creationId xmlns:p14="http://schemas.microsoft.com/office/powerpoint/2010/main" val="251785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0" baseline="0" dirty="0" smtClean="0"/>
              <a:t>Diagram at left: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NRC Educational</a:t>
            </a:r>
            <a:r>
              <a:rPr lang="en-US" baseline="0" dirty="0" smtClean="0"/>
              <a:t> (http://www.nrc.gov/reading-rm/basic-ref/students/animated-pwr.html)</a:t>
            </a:r>
            <a:endParaRPr lang="en-US" dirty="0" smtClean="0"/>
          </a:p>
          <a:p>
            <a:endParaRPr lang="en-US" b="0" baseline="0" dirty="0" smtClean="0"/>
          </a:p>
          <a:p>
            <a:r>
              <a:rPr lang="en-US" b="0" baseline="0" dirty="0" smtClean="0"/>
              <a:t>Picture at right: </a:t>
            </a:r>
          </a:p>
          <a:p>
            <a:r>
              <a:rPr lang="en-US" dirty="0" smtClean="0"/>
              <a:t>Callaway Nuclear Generating Station,</a:t>
            </a:r>
            <a:r>
              <a:rPr lang="en-US" baseline="0" dirty="0" smtClean="0"/>
              <a:t> Callaway County, Missouri, 1.19 GW peak generating capacity, pressurized water reactor, operating since 1984</a:t>
            </a:r>
            <a:endParaRPr lang="en-US" dirty="0" smtClean="0"/>
          </a:p>
          <a:p>
            <a:r>
              <a:rPr lang="en-US" dirty="0" smtClean="0"/>
              <a:t>Source: NRC Educational</a:t>
            </a:r>
            <a:r>
              <a:rPr lang="en-US" baseline="0" dirty="0" smtClean="0"/>
              <a:t> (</a:t>
            </a:r>
            <a:r>
              <a:rPr lang="en-US" dirty="0" smtClean="0"/>
              <a:t>http://www.nrc.gov/reading-rm/basic-ref/students/reactors.html)</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Nuclear power uses energy released from the nuclear fission to heat water, which is then used to turn a turbine to generate electricity in much the same way as in a coal plant. The type of reactor shown in the diagram is a pressurized water reactor. In this design, the water that bathes the radioactive fuel is physically separated from the water than is heated into steam to run the turbine. In another common type of reactor, the boiling water reactor, the steam created from water in the reactor vessel directly turns the turbine. </a:t>
            </a:r>
          </a:p>
          <a:p>
            <a:endParaRPr lang="en-US" b="0" baseline="0" dirty="0" smtClean="0"/>
          </a:p>
          <a:p>
            <a:r>
              <a:rPr lang="en-US" b="0" baseline="0" dirty="0" smtClean="0"/>
              <a:t>Most nuclear plants use Uranium as a fuel source. The worldwide Uranium resource base is extremely large. The U.S. has large domestic reserves but does very little uranium mining; most of the uranium that we use is imported. Nuclear fission is stimulated in a controlled chain reaction, and can be halted by inserting the control rods, which absorb the neutrons that cause fission events. </a:t>
            </a:r>
          </a:p>
          <a:p>
            <a:endParaRPr lang="en-US" b="0" baseline="0" dirty="0" smtClean="0"/>
          </a:p>
          <a:p>
            <a:r>
              <a:rPr lang="en-US" b="0" baseline="0" dirty="0" smtClean="0"/>
              <a:t>The technology for nuclear power plants was developed in the years after WWII. Commercial nuclear power was very popular and grew rapidly in the 1960s and 1970s, but concerns about safety and the problem of disposal of radioactive waste have halted new construction. Nuclear power currently contributes 20% of electricity generated in the US. </a:t>
            </a:r>
          </a:p>
          <a:p>
            <a:endParaRPr lang="en-US" b="0" baseline="0" dirty="0" smtClean="0"/>
          </a:p>
          <a:p>
            <a:r>
              <a:rPr lang="en-US" b="0" baseline="0" dirty="0" smtClean="0"/>
              <a:t>Environmental impacts include the problem of the safe disposal of radioactive materials, the possibility of radiation release during a disaster, and heavy water use.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12</a:t>
            </a:fld>
            <a:endParaRPr lang="en-US"/>
          </a:p>
        </p:txBody>
      </p:sp>
    </p:spTree>
    <p:extLst>
      <p:ext uri="{BB962C8B-B14F-4D97-AF65-F5344CB8AC3E}">
        <p14:creationId xmlns:p14="http://schemas.microsoft.com/office/powerpoint/2010/main" val="251785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Plots: http://www.eia.gov/energy_in_brief/article/renewable_electricity.cfm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Dam picture: http://www.usbr.gov/lc/hooverdam/gallery/damviews.html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 Turbine: NREL image gallery.</a:t>
            </a:r>
            <a:r>
              <a:rPr lang="en-US" baseline="0" dirty="0" smtClean="0"/>
              <a:t> Happy Jack </a:t>
            </a:r>
            <a:r>
              <a:rPr lang="en-US" baseline="0" dirty="0" err="1" smtClean="0"/>
              <a:t>Windpower</a:t>
            </a:r>
            <a:r>
              <a:rPr lang="en-US" baseline="0" dirty="0" smtClean="0"/>
              <a:t> Project in Cheyenne, WY. </a:t>
            </a:r>
            <a:r>
              <a:rPr lang="en-US" dirty="0" smtClean="0"/>
              <a:t>(http://images.nrel.gov/viewphoto.php?&amp;albumId=207429&amp;imageId=6328129&amp;page=2&amp;imagepos=61)</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Solar</a:t>
            </a:r>
            <a:r>
              <a:rPr lang="en-US" b="0" baseline="0" dirty="0" smtClean="0"/>
              <a:t> Panels: NREL image gallery. </a:t>
            </a:r>
            <a:r>
              <a:rPr lang="en-US" dirty="0" err="1" smtClean="0"/>
              <a:t>SunEdison</a:t>
            </a:r>
            <a:r>
              <a:rPr lang="en-US" dirty="0" smtClean="0"/>
              <a:t> PV Plant near Alamosa, CO. 8.2MW</a:t>
            </a:r>
          </a:p>
          <a:p>
            <a:endParaRPr lang="en-US" b="0" dirty="0" smtClean="0"/>
          </a:p>
          <a:p>
            <a:r>
              <a:rPr lang="en-US" dirty="0" smtClean="0"/>
              <a:t>Renewable</a:t>
            </a:r>
            <a:r>
              <a:rPr lang="en-US" baseline="0" dirty="0" smtClean="0"/>
              <a:t> sources of electricity are all those where the fuel is a naturally occurring phenomenon that replenishes and will continue to do so into perpetuity. The largest renewable source of electricity is hydropower, but its options for growth are limited. Wind is very fast growing and now comprises almost 3% of all electricity generated. Solar is growing very rapidly but remains a tiny contributor. Wood and waste plants are small contributors, totaling 1.4% of total electricity production together. </a:t>
            </a:r>
            <a:endParaRPr lang="en-US" dirty="0" smtClean="0"/>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13</a:t>
            </a:fld>
            <a:endParaRPr lang="en-US"/>
          </a:p>
        </p:txBody>
      </p:sp>
    </p:spTree>
    <p:extLst>
      <p:ext uri="{BB962C8B-B14F-4D97-AF65-F5344CB8AC3E}">
        <p14:creationId xmlns:p14="http://schemas.microsoft.com/office/powerpoint/2010/main" val="3469276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Schematic source: TVA (http://www.tva.com/power/hydro.htm)</a:t>
            </a:r>
          </a:p>
          <a:p>
            <a:endParaRPr lang="en-US" dirty="0" smtClean="0"/>
          </a:p>
          <a:p>
            <a:r>
              <a:rPr lang="en-US" dirty="0" smtClean="0"/>
              <a:t>There</a:t>
            </a:r>
            <a:r>
              <a:rPr lang="en-US" baseline="0" dirty="0" smtClean="0"/>
              <a:t> are a few different kinds of hydropower plants. </a:t>
            </a:r>
          </a:p>
          <a:p>
            <a:endParaRPr lang="en-US" baseline="0" dirty="0" smtClean="0"/>
          </a:p>
          <a:p>
            <a:r>
              <a:rPr lang="en-US" baseline="0" dirty="0" smtClean="0"/>
              <a:t>One, shown in the schematic and in the image of Hoover dam of AZ / NV, is a containment or impoundment system, where water is accumulated in reservoirs, then released as needed to generate electricity. The gravitational energy stored in the falling water is used to turn a turbine and generate electricity. </a:t>
            </a:r>
          </a:p>
          <a:p>
            <a:endParaRPr lang="en-US" baseline="0" dirty="0" smtClean="0"/>
          </a:p>
          <a:p>
            <a:r>
              <a:rPr lang="en-US" baseline="0" dirty="0" smtClean="0"/>
              <a:t>An example of run-of-river hydro is shown on the bottom, an image of Chief Joseph Dam in WA. Run-of-river hydro does not involve the impoundment of water, rather the force of the current spins a turbine and generates electricity. </a:t>
            </a:r>
          </a:p>
          <a:p>
            <a:endParaRPr lang="en-US" baseline="0" dirty="0" smtClean="0"/>
          </a:p>
          <a:p>
            <a:r>
              <a:rPr lang="en-US" baseline="0" dirty="0" smtClean="0"/>
              <a:t>In some systems, referred to as pumped storage, energy can be stored by pumping water uphill when electricity is abundant and then letting it run downhill and turn a turbine when electricity is needed. </a:t>
            </a:r>
          </a:p>
          <a:p>
            <a:endParaRPr lang="en-US" baseline="0" dirty="0" smtClean="0"/>
          </a:p>
          <a:p>
            <a:r>
              <a:rPr lang="en-US" baseline="0" dirty="0" smtClean="0"/>
              <a:t>Hydropower contributed 8% of total electricity generated in the U.S. in 2011. </a:t>
            </a:r>
          </a:p>
          <a:p>
            <a:endParaRPr lang="en-US" baseline="0" dirty="0" smtClean="0"/>
          </a:p>
          <a:p>
            <a:r>
              <a:rPr lang="en-US" baseline="0" dirty="0" smtClean="0"/>
              <a:t>Environmental impacts from hydro are generally less severe than from non-renewable sources of electricity, but do include substantial impacts on fish and other wildlife in river ecosystems.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14</a:t>
            </a:fld>
            <a:endParaRPr lang="en-US"/>
          </a:p>
        </p:txBody>
      </p:sp>
    </p:spTree>
    <p:extLst>
      <p:ext uri="{BB962C8B-B14F-4D97-AF65-F5344CB8AC3E}">
        <p14:creationId xmlns:p14="http://schemas.microsoft.com/office/powerpoint/2010/main" val="2517853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NREL wind map: http://www.nrel.gov/gis/wind.html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Diagram</a:t>
            </a:r>
            <a:r>
              <a:rPr lang="en-US" baseline="0" dirty="0" smtClean="0"/>
              <a:t>: NEED educational gallery: </a:t>
            </a:r>
            <a:r>
              <a:rPr lang="en-US" dirty="0" smtClean="0"/>
              <a:t>http://need-media.smugmug.com/Graphics/Graphics/17024036_Bdmf8C/1295822961_pTXRmmn#!i=1289383203&amp;k=5GQKwgR&amp;lb=1&amp;s=A</a:t>
            </a:r>
          </a:p>
          <a:p>
            <a:endParaRPr lang="en-US" dirty="0" smtClean="0"/>
          </a:p>
          <a:p>
            <a:r>
              <a:rPr lang="en-US" dirty="0" smtClean="0"/>
              <a:t>Wind is one of the more technologically</a:t>
            </a:r>
            <a:r>
              <a:rPr lang="en-US" baseline="0" dirty="0" smtClean="0"/>
              <a:t> mature sources of renewable energy. The U.S. has abundant wind resources, although it does not tend to be well co-located with population centers. Modern onshore wind turbines are 1-3MW in capacity, and will tend to be clustered into wind farms with a few dozens or hundreds of turbines in modern utility scale wind plants. Kinetic energy in the wind acts to turn the blades, which spin a turbine located in the nacelle. The amount of energy that can be captured by a wind turbine scales as wind speed cubed and as rotor diameter squared. Wind turbines have gotten larger and larger in an attempt to capture more energy for the same footprint, and are now limited by transportability. </a:t>
            </a:r>
          </a:p>
          <a:p>
            <a:endParaRPr lang="en-US" baseline="0" dirty="0" smtClean="0"/>
          </a:p>
          <a:p>
            <a:r>
              <a:rPr lang="en-US" baseline="0" dirty="0" smtClean="0"/>
              <a:t>The offshore wind resource potential is huge, but the technology is not yet as advanced as it is for onshore wind and costs are significantly higher. Offshore wind turbines can be made larger than onshore turbines because they can be transported by ship to the installation point. Offshore wind turbines are 2-6MW in capacity. </a:t>
            </a:r>
          </a:p>
          <a:p>
            <a:endParaRPr lang="en-US" baseline="0" dirty="0" smtClean="0"/>
          </a:p>
          <a:p>
            <a:r>
              <a:rPr lang="en-US" baseline="0" dirty="0" smtClean="0"/>
              <a:t>One of the key challenges of incorporating wind energy into the grid is the intermittent nature of the resource. Wind power is not schedulable (</a:t>
            </a:r>
            <a:r>
              <a:rPr lang="en-US" baseline="0" dirty="0" err="1" smtClean="0"/>
              <a:t>dispatchable</a:t>
            </a:r>
            <a:r>
              <a:rPr lang="en-US" baseline="0" dirty="0" smtClean="0"/>
              <a:t>), and rapidly moving weather fronts can cause very large ramps in the output of wind farms. Wind speed forecasting is an area of very active research. </a:t>
            </a:r>
          </a:p>
          <a:p>
            <a:endParaRPr lang="en-US" baseline="0" dirty="0" smtClean="0"/>
          </a:p>
          <a:p>
            <a:r>
              <a:rPr lang="en-US" baseline="0" dirty="0" smtClean="0"/>
              <a:t>Environmental impacts include noise pollution, bird deaths from collisions with the blades, and land use changes.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15</a:t>
            </a:fld>
            <a:endParaRPr lang="en-US"/>
          </a:p>
        </p:txBody>
      </p:sp>
    </p:spTree>
    <p:extLst>
      <p:ext uri="{BB962C8B-B14F-4D97-AF65-F5344CB8AC3E}">
        <p14:creationId xmlns:p14="http://schemas.microsoft.com/office/powerpoint/2010/main" val="45167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PV image lower left: NREL image</a:t>
            </a:r>
            <a:r>
              <a:rPr lang="en-US" baseline="0" dirty="0" smtClean="0"/>
              <a:t> gallery. </a:t>
            </a:r>
            <a:r>
              <a:rPr lang="en-US" dirty="0" err="1" smtClean="0"/>
              <a:t>SunEdison</a:t>
            </a:r>
            <a:r>
              <a:rPr lang="en-US" dirty="0" smtClean="0"/>
              <a:t> PV Plant near Alamosa, CO. 8.2MW  (http://images.nrel.gov/viewphoto.php?&amp;albumId=207405&amp;imageId=6322391&amp;page=4&amp;imagepos=56)</a:t>
            </a:r>
          </a:p>
          <a:p>
            <a:endParaRPr lang="en-US" dirty="0" smtClean="0"/>
          </a:p>
          <a:p>
            <a:r>
              <a:rPr lang="en-US" dirty="0" smtClean="0"/>
              <a:t>CSP image at right: NREL report on Utility scale solar. Image of </a:t>
            </a:r>
            <a:r>
              <a:rPr lang="en-US" sz="1200" b="0" i="0" u="none" strike="noStrike" kern="1200" baseline="0" dirty="0" smtClean="0">
                <a:solidFill>
                  <a:schemeClr val="tx1"/>
                </a:solidFill>
                <a:latin typeface="+mn-lt"/>
                <a:ea typeface="+mn-ea"/>
                <a:cs typeface="+mn-cs"/>
              </a:rPr>
              <a:t>The Solar One facility in California, a 10MW pilot project. </a:t>
            </a:r>
            <a:r>
              <a:rPr lang="en-US" dirty="0" smtClean="0"/>
              <a:t>http://www.nrel.gov/docs/fy12osti/51137.pdf, page 8 </a:t>
            </a:r>
          </a:p>
          <a:p>
            <a:r>
              <a:rPr lang="en-US" dirty="0" smtClean="0"/>
              <a:t>Solar One (later</a:t>
            </a:r>
            <a:r>
              <a:rPr lang="en-US" baseline="0" dirty="0" smtClean="0"/>
              <a:t> converted to Solar Two) </a:t>
            </a:r>
            <a:r>
              <a:rPr lang="en-US" dirty="0" smtClean="0"/>
              <a:t>is no longer operational. </a:t>
            </a:r>
          </a:p>
          <a:p>
            <a:endParaRPr lang="en-US" dirty="0" smtClean="0"/>
          </a:p>
          <a:p>
            <a:r>
              <a:rPr lang="en-US" dirty="0" smtClean="0"/>
              <a:t>Several different</a:t>
            </a:r>
            <a:r>
              <a:rPr lang="en-US" baseline="0" dirty="0" smtClean="0"/>
              <a:t> technologies have been used to harness the power of the sun to create electricity. </a:t>
            </a:r>
          </a:p>
          <a:p>
            <a:endParaRPr lang="en-US" baseline="0" dirty="0" smtClean="0"/>
          </a:p>
          <a:p>
            <a:r>
              <a:rPr lang="en-US" baseline="0" dirty="0" smtClean="0"/>
              <a:t>Solar photovoltaic (PV) modules are made of a semiconductor material. Individual photons of sunlight excite an electron and transform directly into electricity. The NREL map at the upper left is a resource map for solar PV. Solar PV currently makes up a tiny fraction of total electricity production, but it is growing extremely rapidly. The cost of solar panels has been rapidly decreasing. Solar panels can be installed as distributed generation, on rooftops or in small installations near end users, or as utility-scale plants.</a:t>
            </a:r>
          </a:p>
          <a:p>
            <a:endParaRPr lang="en-US" baseline="0" dirty="0" smtClean="0"/>
          </a:p>
          <a:p>
            <a:r>
              <a:rPr lang="en-US" baseline="0" dirty="0" smtClean="0"/>
              <a:t>Solar thermal plants use mirrors to concentrate the heat of the sun onto a working fluid, usually water or molten salts, and then use the heat to run a steam plant that looks very similar to a coal or nuclear plant. The only difference is the source of the heat. The sunlight must be direct, not diffuse, in order to reflect onto the target, and the mirrors track the path of the sun throughout the course of the day. This technology remains very expensive. </a:t>
            </a:r>
          </a:p>
          <a:p>
            <a:endParaRPr lang="en-US" baseline="0" dirty="0" smtClean="0"/>
          </a:p>
          <a:p>
            <a:r>
              <a:rPr lang="en-US" baseline="0" dirty="0" smtClean="0"/>
              <a:t>Environmental impacts include toxic materials used in the manufacture of some solar cells, land use changes. </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16</a:t>
            </a:fld>
            <a:endParaRPr lang="en-US"/>
          </a:p>
        </p:txBody>
      </p:sp>
    </p:spTree>
    <p:extLst>
      <p:ext uri="{BB962C8B-B14F-4D97-AF65-F5344CB8AC3E}">
        <p14:creationId xmlns:p14="http://schemas.microsoft.com/office/powerpoint/2010/main" val="423309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http://geothermal.marin.org/geopresentation/sld037.htm</a:t>
            </a:r>
          </a:p>
          <a:p>
            <a:endParaRPr lang="en-US" dirty="0" smtClean="0"/>
          </a:p>
          <a:p>
            <a:r>
              <a:rPr lang="en-US" dirty="0" smtClean="0"/>
              <a:t>Need to add some additional</a:t>
            </a:r>
            <a:r>
              <a:rPr lang="en-US" baseline="0" dirty="0" smtClean="0"/>
              <a:t> notes here….</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17</a:t>
            </a:fld>
            <a:endParaRPr lang="en-US"/>
          </a:p>
        </p:txBody>
      </p:sp>
    </p:spTree>
    <p:extLst>
      <p:ext uri="{BB962C8B-B14F-4D97-AF65-F5344CB8AC3E}">
        <p14:creationId xmlns:p14="http://schemas.microsoft.com/office/powerpoint/2010/main" val="3151316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mostly EIA AER, http://www.eia.gov/totalenergy/data/annual/pdf/aer.pdf</a:t>
            </a:r>
          </a:p>
          <a:p>
            <a:r>
              <a:rPr lang="en-US" dirty="0" smtClean="0"/>
              <a:t>Fixed</a:t>
            </a:r>
            <a:r>
              <a:rPr lang="en-US" baseline="0" dirty="0" smtClean="0"/>
              <a:t> and variable costs from Electricity Market Module report http://www.eia.gov/forecasts/aeo/assumptions/pdf/electricity.pdf</a:t>
            </a:r>
            <a:endParaRPr lang="en-US" dirty="0" smtClean="0"/>
          </a:p>
          <a:p>
            <a:endParaRPr lang="en-US" dirty="0" smtClean="0"/>
          </a:p>
          <a:p>
            <a:r>
              <a:rPr lang="en-US" dirty="0" err="1" smtClean="0"/>
              <a:t>Dispatchable</a:t>
            </a:r>
            <a:r>
              <a:rPr lang="en-US" dirty="0" smtClean="0"/>
              <a:t> power (coal, natural gas, nuclear, geothermal, and biomass)</a:t>
            </a:r>
            <a:r>
              <a:rPr lang="en-US" baseline="0" dirty="0" smtClean="0"/>
              <a:t> has a controllable level of output and schedule. Any amount of electricity up to the nameplate capacity can be generated as needed, depending on demand. Somewhat </a:t>
            </a:r>
            <a:r>
              <a:rPr lang="en-US" baseline="0" dirty="0" err="1" smtClean="0"/>
              <a:t>dispatchable</a:t>
            </a:r>
            <a:r>
              <a:rPr lang="en-US" baseline="0" dirty="0" smtClean="0"/>
              <a:t> power, like hydro and solar thermal, is able to respond to some degree to changes in demand but has limitations. In the case of hydro, the availability of water in reservoirs and environmental regulations limits </a:t>
            </a:r>
            <a:r>
              <a:rPr lang="en-US" baseline="0" dirty="0" err="1" smtClean="0"/>
              <a:t>dispatchability</a:t>
            </a:r>
            <a:r>
              <a:rPr lang="en-US" baseline="0" dirty="0" smtClean="0"/>
              <a:t>. In the case of solar thermal, thermal inertia allows energy to be stored for a few minutes or hours, but not on greater timescales. Wind and solar PV are not </a:t>
            </a:r>
            <a:r>
              <a:rPr lang="en-US" baseline="0" dirty="0" err="1" smtClean="0"/>
              <a:t>dispatchable</a:t>
            </a:r>
            <a:r>
              <a:rPr lang="en-US" baseline="0" dirty="0" smtClean="0"/>
              <a:t>, which means that their output is determined by whether the wind is blowing or the sun is shining, which humans cannot control. </a:t>
            </a:r>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18</a:t>
            </a:fld>
            <a:endParaRPr lang="en-US"/>
          </a:p>
        </p:txBody>
      </p:sp>
    </p:spTree>
    <p:extLst>
      <p:ext uri="{BB962C8B-B14F-4D97-AF65-F5344CB8AC3E}">
        <p14:creationId xmlns:p14="http://schemas.microsoft.com/office/powerpoint/2010/main" val="2319951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http://www.npr.org/templates/story/story.php?storyId=110997398</a:t>
            </a:r>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19</a:t>
            </a:fld>
            <a:endParaRPr lang="en-US"/>
          </a:p>
        </p:txBody>
      </p:sp>
    </p:spTree>
    <p:extLst>
      <p:ext uri="{BB962C8B-B14F-4D97-AF65-F5344CB8AC3E}">
        <p14:creationId xmlns:p14="http://schemas.microsoft.com/office/powerpoint/2010/main" val="392602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a:t>
            </a:r>
            <a:r>
              <a:rPr lang="en-US" baseline="0" dirty="0" smtClean="0"/>
              <a:t> at left: </a:t>
            </a:r>
            <a:r>
              <a:rPr lang="en-US" dirty="0" smtClean="0"/>
              <a:t>http://www.ferc.gov/industries/electric/gen-info/transmission-grid.pdf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at right: </a:t>
            </a:r>
            <a:r>
              <a:rPr lang="en-US" dirty="0" smtClean="0"/>
              <a:t>http://plainswindeis.anl.gov/guide/photos/index.cfm</a:t>
            </a:r>
          </a:p>
          <a:p>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21</a:t>
            </a:fld>
            <a:endParaRPr lang="en-US"/>
          </a:p>
        </p:txBody>
      </p:sp>
    </p:spTree>
    <p:extLst>
      <p:ext uri="{BB962C8B-B14F-4D97-AF65-F5344CB8AC3E}">
        <p14:creationId xmlns:p14="http://schemas.microsoft.com/office/powerpoint/2010/main" val="37432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http://www.ferc.gov/industries/electric/indus-act/reliability/blackout/ch1-3.pdf</a:t>
            </a:r>
          </a:p>
          <a:p>
            <a:endParaRPr lang="en-US" baseline="0" dirty="0" smtClean="0"/>
          </a:p>
          <a:p>
            <a:r>
              <a:rPr lang="en-US" baseline="0" dirty="0" smtClean="0"/>
              <a:t>Key points:</a:t>
            </a:r>
          </a:p>
          <a:p>
            <a:r>
              <a:rPr lang="en-US" baseline="0" dirty="0" smtClean="0"/>
              <a:t>Power is generated from a variety of sources, which we’ll get to shortly. Each different source has its own characteristics:</a:t>
            </a:r>
          </a:p>
          <a:p>
            <a:r>
              <a:rPr lang="en-US" baseline="0" dirty="0" smtClean="0"/>
              <a:t>--Mixture of costs, both initial costs and operating costs (some plants are very expensive to build but less expensive to operate, some are more of a mix, some have free fuel, but have capital costs to build.</a:t>
            </a:r>
          </a:p>
          <a:p>
            <a:r>
              <a:rPr lang="en-US" baseline="0" dirty="0" smtClean="0"/>
              <a:t>--Security of fuel supply (how many years of supply do we have, in the case of fossil fuels, and does it come from within the US or within North America? Is the fuel free, as in the case of renewables?)</a:t>
            </a:r>
          </a:p>
          <a:p>
            <a:r>
              <a:rPr lang="en-US" baseline="0" dirty="0" smtClean="0"/>
              <a:t>--Ease of dispatch (can we decide how much power to generate at any given time, as in fossil fuel and nuclear plants, or are we constrained by things like seasonal variations in rainfall (for hydro) or whether or not the wind is blowing or the sun is shining (for wind and solar))</a:t>
            </a:r>
          </a:p>
          <a:p>
            <a:r>
              <a:rPr lang="en-US" baseline="0" dirty="0" smtClean="0"/>
              <a:t>--Environmental impacts (does it generate pollution? Are the plants resource-intensive to build? Is wildlife affected? Are global warming gases generated?)</a:t>
            </a:r>
          </a:p>
          <a:p>
            <a:endParaRPr lang="en-US" baseline="0" dirty="0" smtClean="0"/>
          </a:p>
          <a:p>
            <a:r>
              <a:rPr lang="en-US" baseline="0" dirty="0" smtClean="0"/>
              <a:t>Power is generated at moderate voltages (10s of kV) in most plants, and then we step it up to very high voltage, using transformers, in order to send it to customers. We step up the voltage because in order to send a given amount of power, if the voltage is higher the current will be lower, and the lower the current, the lower the losses due to resistive heating. </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3</a:t>
            </a:fld>
            <a:endParaRPr lang="en-US"/>
          </a:p>
        </p:txBody>
      </p:sp>
    </p:spTree>
    <p:extLst>
      <p:ext uri="{BB962C8B-B14F-4D97-AF65-F5344CB8AC3E}">
        <p14:creationId xmlns:p14="http://schemas.microsoft.com/office/powerpoint/2010/main" val="1204268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Schematic: El Paso Electric Power Distribution Map, http://www.esri.com/mapmuseum/mapbook_gallery/volume26/utilities-electric-and-gas/utilities-electric-and-gas-4.html</a:t>
            </a:r>
          </a:p>
          <a:p>
            <a:r>
              <a:rPr lang="en-US" dirty="0" smtClean="0"/>
              <a:t>Photographs:</a:t>
            </a:r>
            <a:r>
              <a:rPr lang="en-US" baseline="0" dirty="0" smtClean="0"/>
              <a:t> taken by Kevin Schneider, PNNL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22</a:t>
            </a:fld>
            <a:endParaRPr lang="en-US"/>
          </a:p>
        </p:txBody>
      </p:sp>
    </p:spTree>
    <p:extLst>
      <p:ext uri="{BB962C8B-B14F-4D97-AF65-F5344CB8AC3E}">
        <p14:creationId xmlns:p14="http://schemas.microsoft.com/office/powerpoint/2010/main" val="126168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kinds of substations. Substations may contain transformers, voltage control devices such as regulators or capacitor banks, and switches to allow for reconfiguring.</a:t>
            </a:r>
          </a:p>
          <a:p>
            <a:endParaRPr lang="en-US" baseline="0" dirty="0" smtClean="0"/>
          </a:p>
          <a:p>
            <a:r>
              <a:rPr lang="en-US" baseline="0" dirty="0" smtClean="0"/>
              <a:t>Transformers step voltage from the transmission level (generally higher than 120kV) to the distribution level (usually 12.47kV). Transformers can also transition different voltage levels between the transmission and sub-transmission network. Transformer sizes vary from a few MVA at the distribution level to 1,000MVA at the transmission level. Transformers are very efficient, greater than 98%. The lost energy dissipates as heat, which must be removed either via a circulating water or oil system or by passive or active air cooling. </a:t>
            </a:r>
          </a:p>
          <a:p>
            <a:endParaRPr lang="en-US" baseline="0" dirty="0" smtClean="0"/>
          </a:p>
          <a:p>
            <a:r>
              <a:rPr lang="en-US" baseline="0" dirty="0" smtClean="0"/>
              <a:t>Voltage regulation devices may be included as part of the transformer block. Some transformers are a fixed ratio, while others (called load tap changers) can switch between a few different ratios. </a:t>
            </a:r>
          </a:p>
          <a:p>
            <a:endParaRPr lang="en-US" baseline="0"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23</a:t>
            </a:fld>
            <a:endParaRPr lang="en-US"/>
          </a:p>
        </p:txBody>
      </p:sp>
    </p:spTree>
    <p:extLst>
      <p:ext uri="{BB962C8B-B14F-4D97-AF65-F5344CB8AC3E}">
        <p14:creationId xmlns:p14="http://schemas.microsoft.com/office/powerpoint/2010/main" val="254593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Measurements devices</a:t>
            </a:r>
            <a:r>
              <a:rPr lang="en-US" baseline="0" dirty="0" smtClean="0"/>
              <a:t> monitor voltage (static RMS value), current (static RMS value), power (calculated from voltage and current measurements). </a:t>
            </a:r>
            <a:r>
              <a:rPr lang="en-US" baseline="0" dirty="0" err="1" smtClean="0"/>
              <a:t>Phasor</a:t>
            </a:r>
            <a:r>
              <a:rPr lang="en-US" baseline="0" dirty="0" smtClean="0"/>
              <a:t> measurement units, PMUs, can measure power and phase angle with very high accuracy, allowing dynamics on the system to be studied. There are fewer measurement devices at the distribution level than at the transmission level. Distribution feeders may have some measurement points, may be measured only at the substation, or may have no measurements at all. </a:t>
            </a:r>
          </a:p>
          <a:p>
            <a:endParaRPr lang="en-US" baseline="0" dirty="0" smtClean="0"/>
          </a:p>
          <a:p>
            <a:r>
              <a:rPr lang="en-US" baseline="0" dirty="0" smtClean="0"/>
              <a:t>Voltage control devices operate at a variety of different levels. At the transmission level, control is largely achieved with adjustment of generator output (sometimes large central capacitor banks, sometimes tap changing transformers). At the distribution level, voltage is controlled by load tap changers (which can toggle between several different transformer ratios), regulators (autotransformers which allow voltage regulation of +/-10%), capacitors (which inject reactive power onto the grid), and in the near future, distributed generation (under new IEEE standards, distributed generation will be able to regulate voltage). </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24</a:t>
            </a:fld>
            <a:endParaRPr lang="en-US"/>
          </a:p>
        </p:txBody>
      </p:sp>
    </p:spTree>
    <p:extLst>
      <p:ext uri="{BB962C8B-B14F-4D97-AF65-F5344CB8AC3E}">
        <p14:creationId xmlns:p14="http://schemas.microsoft.com/office/powerpoint/2010/main" val="3455493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primary function of a breaker is to break a conducting line by creating electrical isolation, stopping a fault current. Breakers simply enact the breakage – other equipment is used to determine whether the breaker should open. Breakers are used all levels of the power system. Unlike switches, breakers are meant to be able to interrupt fault current, which can be quite large.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Switches allow feeders to be reconfigured, either for planned maintenance, while fixing infrastructure after an outage, or in order to adapt to changing locations and levels of supply and demand. Many (most?) distribution feeders can be supplied from multiple sources, and switches on the distribution system allow a feeder to be reconfigured. This redundancy increases reliability.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Protective</a:t>
            </a:r>
            <a:r>
              <a:rPr lang="en-US" baseline="0" dirty="0" smtClean="0"/>
              <a:t> devices are a variety of devices whose purpose is to prevent injury to people and damage to equipment in the case of a fault on the grid. Faults can be caused by vegetation, storms, animals, and human accident or ill intent. The image above is of a </a:t>
            </a:r>
            <a:r>
              <a:rPr lang="en-US" baseline="0" dirty="0" err="1" smtClean="0"/>
              <a:t>recloser</a:t>
            </a:r>
            <a:r>
              <a:rPr lang="en-US" baseline="0" dirty="0" smtClean="0"/>
              <a:t>, a breaker that can open and then reclose automatically when the fault is cleared. </a:t>
            </a:r>
            <a:endParaRPr lang="en-US" dirty="0" smtClean="0"/>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25</a:t>
            </a:fld>
            <a:endParaRPr lang="en-US"/>
          </a:p>
        </p:txBody>
      </p:sp>
    </p:spTree>
    <p:extLst>
      <p:ext uri="{BB962C8B-B14F-4D97-AF65-F5344CB8AC3E}">
        <p14:creationId xmlns:p14="http://schemas.microsoft.com/office/powerpoint/2010/main" val="382211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Overhead lines are the most common way</a:t>
            </a:r>
            <a:r>
              <a:rPr lang="en-US" baseline="0" dirty="0" smtClean="0"/>
              <a:t> of distributing electricity, given their significantly lower cost as compared to underground cables. They are constructed of aluminum and steel, and are </a:t>
            </a:r>
            <a:r>
              <a:rPr lang="en-US" baseline="0" dirty="0" err="1" smtClean="0"/>
              <a:t>uninsulated</a:t>
            </a:r>
            <a:r>
              <a:rPr lang="en-US" baseline="0" dirty="0" smtClean="0"/>
              <a:t>. Faults will occur when they come into contact with vegetation, the ground, animals, or people. </a:t>
            </a:r>
          </a:p>
          <a:p>
            <a:endParaRPr lang="en-US" baseline="0" dirty="0" smtClean="0"/>
          </a:p>
          <a:p>
            <a:r>
              <a:rPr lang="en-US" dirty="0" smtClean="0"/>
              <a:t>Underground cables are used</a:t>
            </a:r>
            <a:r>
              <a:rPr lang="en-US" baseline="0" dirty="0" smtClean="0"/>
              <a:t> in areas with very high density, numerous momentary faults, or in communities where visible infrastructure is undesirable. Cables can be buried directly or laid in a vault. Underground cables are significantly more expensive than overhead lines (by as much as a factor of ten), so they are not used unless necessary. Faults can be difficult to isolate and repair.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26</a:t>
            </a:fld>
            <a:endParaRPr lang="en-US"/>
          </a:p>
        </p:txBody>
      </p:sp>
    </p:spTree>
    <p:extLst>
      <p:ext uri="{BB962C8B-B14F-4D97-AF65-F5344CB8AC3E}">
        <p14:creationId xmlns:p14="http://schemas.microsoft.com/office/powerpoint/2010/main" val="3407931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 transformers</a:t>
            </a:r>
            <a:r>
              <a:rPr lang="en-US" baseline="0" dirty="0" smtClean="0"/>
              <a:t> step down voltage from distribution levels to levels used by end users. They can be pole mounted or pad mounted, and can be single phase or three phase. Single phase residential transformers are center tapped so that 120V and 240V are available. A single service transformer can serve multiple customers. </a:t>
            </a:r>
          </a:p>
          <a:p>
            <a:endParaRPr lang="en-US" baseline="0" dirty="0" smtClean="0"/>
          </a:p>
          <a:p>
            <a:r>
              <a:rPr lang="en-US" baseline="0" dirty="0" smtClean="0"/>
              <a:t>Triplex cable is used to connect the service transformer to the end user. There are three lines – two are live and insulated, and one is the neutral or grounding wire, usually bare. 120V can be obtained between a live wire and ground, and 240V can be obtained between the two live wires, which have opposite polarity. </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27</a:t>
            </a:fld>
            <a:endParaRPr lang="en-US"/>
          </a:p>
        </p:txBody>
      </p:sp>
    </p:spTree>
    <p:extLst>
      <p:ext uri="{BB962C8B-B14F-4D97-AF65-F5344CB8AC3E}">
        <p14:creationId xmlns:p14="http://schemas.microsoft.com/office/powerpoint/2010/main" val="191058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ERCOT control room: http://www.isorto.org/site/c.jhKQIZPBImE/b.2604605/k.C12F/ERCOT.htm</a:t>
            </a:r>
          </a:p>
          <a:p>
            <a:endParaRPr lang="en-US" dirty="0" smtClean="0"/>
          </a:p>
          <a:p>
            <a:r>
              <a:rPr lang="en-US" dirty="0" smtClean="0"/>
              <a:t>Arrange this hierarchically</a:t>
            </a:r>
            <a:r>
              <a:rPr lang="en-US" baseline="0" dirty="0" smtClean="0"/>
              <a:t> </a:t>
            </a:r>
          </a:p>
          <a:p>
            <a:r>
              <a:rPr lang="en-US" baseline="0" dirty="0" smtClean="0"/>
              <a:t>Reliability</a:t>
            </a:r>
          </a:p>
          <a:p>
            <a:r>
              <a:rPr lang="en-US" baseline="0" dirty="0" smtClean="0"/>
              <a:t>Transmission / ISO </a:t>
            </a:r>
          </a:p>
          <a:p>
            <a:r>
              <a:rPr lang="en-US" baseline="0" dirty="0" smtClean="0"/>
              <a:t>Distribution </a:t>
            </a:r>
            <a:r>
              <a:rPr lang="en-US" baseline="0" dirty="0" err="1" smtClean="0"/>
              <a:t>ultiity</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29</a:t>
            </a:fld>
            <a:endParaRPr lang="en-US"/>
          </a:p>
        </p:txBody>
      </p:sp>
    </p:spTree>
    <p:extLst>
      <p:ext uri="{BB962C8B-B14F-4D97-AF65-F5344CB8AC3E}">
        <p14:creationId xmlns:p14="http://schemas.microsoft.com/office/powerpoint/2010/main" val="3607467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(http://www.nerc.com/page.php?cid=1|9|119)</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30</a:t>
            </a:fld>
            <a:endParaRPr lang="en-US"/>
          </a:p>
        </p:txBody>
      </p:sp>
    </p:spTree>
    <p:extLst>
      <p:ext uri="{BB962C8B-B14F-4D97-AF65-F5344CB8AC3E}">
        <p14:creationId xmlns:p14="http://schemas.microsoft.com/office/powerpoint/2010/main" val="2431293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from FERC: </a:t>
            </a:r>
            <a:r>
              <a:rPr lang="en-US" dirty="0" smtClean="0"/>
              <a:t>http://www.ferc.gov/industries/electric/indus-act/rto.asp</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31</a:t>
            </a:fld>
            <a:endParaRPr lang="en-US"/>
          </a:p>
        </p:txBody>
      </p:sp>
    </p:spTree>
    <p:extLst>
      <p:ext uri="{BB962C8B-B14F-4D97-AF65-F5344CB8AC3E}">
        <p14:creationId xmlns:p14="http://schemas.microsoft.com/office/powerpoint/2010/main" val="268007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dispatch</a:t>
            </a:r>
            <a:r>
              <a:rPr lang="en-US" baseline="0" dirty="0" smtClean="0"/>
              <a:t> refers to the process whereby it is decided which generation plants should be activated and at what level. All of the generating plants in a region declare their marginal price, or the variable cost of producing an additional </a:t>
            </a:r>
            <a:r>
              <a:rPr lang="en-US" baseline="0" dirty="0" err="1" smtClean="0"/>
              <a:t>MWh</a:t>
            </a:r>
            <a:r>
              <a:rPr lang="en-US" baseline="0" dirty="0" smtClean="0"/>
              <a:t> of electricity. The bids are all put in a stack in order of least expensive to most expensive, and then the bids are accepted in order until the demand is met. In most systems, after this step, practical considerations of transmission congestion, environmental impacts, and other factors are taken into account, and the dispatch order will be adjusted.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32</a:t>
            </a:fld>
            <a:endParaRPr lang="en-US"/>
          </a:p>
        </p:txBody>
      </p:sp>
    </p:spTree>
    <p:extLst>
      <p:ext uri="{BB962C8B-B14F-4D97-AF65-F5344CB8AC3E}">
        <p14:creationId xmlns:p14="http://schemas.microsoft.com/office/powerpoint/2010/main" val="173706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 </a:t>
            </a:r>
            <a:r>
              <a:rPr lang="en-US" dirty="0" err="1" smtClean="0"/>
              <a:t>eia</a:t>
            </a:r>
            <a:r>
              <a:rPr lang="en-US" dirty="0" smtClean="0"/>
              <a:t>, including</a:t>
            </a:r>
          </a:p>
          <a:p>
            <a:r>
              <a:rPr lang="en-US" dirty="0" smtClean="0"/>
              <a:t>http://www.eia.gov/tools/faqs/faq.cfm?id=105&amp;t=3</a:t>
            </a:r>
          </a:p>
          <a:p>
            <a:r>
              <a:rPr lang="en-US" dirty="0" smtClean="0"/>
              <a:t>http://www.eia.gov/tools/faqs/faq.cfm?id=110&amp;t=3</a:t>
            </a:r>
          </a:p>
          <a:p>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4</a:t>
            </a:fld>
            <a:endParaRPr lang="en-US"/>
          </a:p>
        </p:txBody>
      </p:sp>
    </p:spTree>
    <p:extLst>
      <p:ext uri="{BB962C8B-B14F-4D97-AF65-F5344CB8AC3E}">
        <p14:creationId xmlns:p14="http://schemas.microsoft.com/office/powerpoint/2010/main" val="2821470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http://www.pnl.gov/main/publications/external/technical_reports/PNNL-19703.pdf,</a:t>
            </a:r>
            <a:r>
              <a:rPr lang="en-US" baseline="0" dirty="0" smtClean="0"/>
              <a:t> Table A-1</a:t>
            </a:r>
          </a:p>
          <a:p>
            <a:r>
              <a:rPr lang="en-US" sz="1200" b="1" i="0" u="none" strike="noStrike" kern="1200" baseline="0" dirty="0" smtClean="0">
                <a:solidFill>
                  <a:schemeClr val="tx1"/>
                </a:solidFill>
                <a:latin typeface="+mn-lt"/>
                <a:ea typeface="+mn-ea"/>
                <a:cs typeface="+mn-cs"/>
              </a:rPr>
              <a:t>Analysis Tools for Sizing and Placement of Energy Storage in Grid Applications</a:t>
            </a:r>
          </a:p>
          <a:p>
            <a:r>
              <a:rPr lang="en-US" sz="1200" b="1" i="0" u="none" strike="noStrike" kern="1200" baseline="0" dirty="0" smtClean="0">
                <a:solidFill>
                  <a:schemeClr val="tx1"/>
                </a:solidFill>
                <a:latin typeface="+mn-lt"/>
                <a:ea typeface="+mn-ea"/>
                <a:cs typeface="+mn-cs"/>
              </a:rPr>
              <a:t>A Literature Review</a:t>
            </a:r>
          </a:p>
          <a:p>
            <a:r>
              <a:rPr lang="en-US" sz="1200" b="0" i="0" u="none" strike="noStrike" kern="1200" baseline="0" dirty="0" smtClean="0">
                <a:solidFill>
                  <a:schemeClr val="tx1"/>
                </a:solidFill>
                <a:latin typeface="+mn-lt"/>
                <a:ea typeface="+mn-ea"/>
                <a:cs typeface="+mn-cs"/>
              </a:rPr>
              <a:t>MG Hoffman A </a:t>
            </a:r>
            <a:r>
              <a:rPr lang="en-US" sz="1200" b="0" i="0" u="none" strike="noStrike" kern="1200" baseline="0" dirty="0" err="1" smtClean="0">
                <a:solidFill>
                  <a:schemeClr val="tx1"/>
                </a:solidFill>
                <a:latin typeface="+mn-lt"/>
                <a:ea typeface="+mn-ea"/>
                <a:cs typeface="+mn-cs"/>
              </a:rPr>
              <a:t>Sadovsky</a:t>
            </a:r>
            <a:r>
              <a:rPr lang="en-US" sz="1200" b="0" i="0" u="none" strike="noStrike" kern="1200" baseline="0" dirty="0" smtClean="0">
                <a:solidFill>
                  <a:schemeClr val="tx1"/>
                </a:solidFill>
                <a:latin typeface="+mn-lt"/>
                <a:ea typeface="+mn-ea"/>
                <a:cs typeface="+mn-cs"/>
              </a:rPr>
              <a:t> MC </a:t>
            </a:r>
            <a:r>
              <a:rPr lang="en-US" sz="1200" b="0" i="0" u="none" strike="noStrike" kern="1200" baseline="0" dirty="0" err="1" smtClean="0">
                <a:solidFill>
                  <a:schemeClr val="tx1"/>
                </a:solidFill>
                <a:latin typeface="+mn-lt"/>
                <a:ea typeface="+mn-ea"/>
                <a:cs typeface="+mn-cs"/>
              </a:rPr>
              <a:t>Kintner</a:t>
            </a:r>
            <a:r>
              <a:rPr lang="en-US" sz="1200" b="0" i="0" u="none" strike="noStrike" kern="1200" baseline="0" dirty="0" smtClean="0">
                <a:solidFill>
                  <a:schemeClr val="tx1"/>
                </a:solidFill>
                <a:latin typeface="+mn-lt"/>
                <a:ea typeface="+mn-ea"/>
                <a:cs typeface="+mn-cs"/>
              </a:rPr>
              <a:t>-Meyer JG </a:t>
            </a:r>
            <a:r>
              <a:rPr lang="en-US" sz="1200" b="0" i="0" u="none" strike="noStrike" kern="1200" baseline="0" dirty="0" err="1" smtClean="0">
                <a:solidFill>
                  <a:schemeClr val="tx1"/>
                </a:solidFill>
                <a:latin typeface="+mn-lt"/>
                <a:ea typeface="+mn-ea"/>
                <a:cs typeface="+mn-cs"/>
              </a:rPr>
              <a:t>DeSteese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September 2010</a:t>
            </a:r>
          </a:p>
        </p:txBody>
      </p:sp>
      <p:sp>
        <p:nvSpPr>
          <p:cNvPr id="4" name="Slide Number Placeholder 3"/>
          <p:cNvSpPr>
            <a:spLocks noGrp="1"/>
          </p:cNvSpPr>
          <p:nvPr>
            <p:ph type="sldNum" sz="quarter" idx="10"/>
          </p:nvPr>
        </p:nvSpPr>
        <p:spPr/>
        <p:txBody>
          <a:bodyPr/>
          <a:lstStyle/>
          <a:p>
            <a:fld id="{78E8C424-39B8-4439-B465-3985C7934945}" type="slidenum">
              <a:rPr lang="en-US" smtClean="0"/>
              <a:pPr/>
              <a:t>36</a:t>
            </a:fld>
            <a:endParaRPr lang="en-US"/>
          </a:p>
        </p:txBody>
      </p:sp>
    </p:spTree>
    <p:extLst>
      <p:ext uri="{BB962C8B-B14F-4D97-AF65-F5344CB8AC3E}">
        <p14:creationId xmlns:p14="http://schemas.microsoft.com/office/powerpoint/2010/main" val="4252518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37</a:t>
            </a:fld>
            <a:endParaRPr lang="en-US"/>
          </a:p>
        </p:txBody>
      </p:sp>
    </p:spTree>
    <p:extLst>
      <p:ext uri="{BB962C8B-B14F-4D97-AF65-F5344CB8AC3E}">
        <p14:creationId xmlns:p14="http://schemas.microsoft.com/office/powerpoint/2010/main" val="2316390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5</a:t>
            </a:fld>
            <a:endParaRPr lang="en-US"/>
          </a:p>
        </p:txBody>
      </p:sp>
    </p:spTree>
    <p:extLst>
      <p:ext uri="{BB962C8B-B14F-4D97-AF65-F5344CB8AC3E}">
        <p14:creationId xmlns:p14="http://schemas.microsoft.com/office/powerpoint/2010/main" val="269246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define DC / AC here – we will come back to it in the transmission section.</a:t>
            </a:r>
          </a:p>
          <a:p>
            <a:endParaRPr lang="en-US" baseline="0" dirty="0" smtClean="0"/>
          </a:p>
          <a:p>
            <a:r>
              <a:rPr lang="en-US" dirty="0" smtClean="0"/>
              <a:t>At the</a:t>
            </a:r>
            <a:r>
              <a:rPr lang="en-US" baseline="0" dirty="0" smtClean="0"/>
              <a:t> transmission level, there are overlapping networks at a variety of voltages – we’ll see a map later. Higher voltage lines can carry more power. The variety of voltage levels seen in overlapping networks is a product of a complex history with multiple regulatory bodies and many commercial and governmental actors. </a:t>
            </a:r>
          </a:p>
          <a:p>
            <a:endParaRPr lang="en-US" baseline="0" dirty="0" smtClean="0"/>
          </a:p>
          <a:p>
            <a:r>
              <a:rPr lang="en-US" baseline="0" dirty="0" smtClean="0"/>
              <a:t>Explain three phase power here, contrast balanced three phase power seen in transmission system with unbalanced three phase power seen in distribution networks. The power that we’re mostly used to seeing in residences is single phase, 120V from live to GND, although some large home appliances use 240V. </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6</a:t>
            </a:fld>
            <a:endParaRPr lang="en-US"/>
          </a:p>
        </p:txBody>
      </p:sp>
    </p:spTree>
    <p:extLst>
      <p:ext uri="{BB962C8B-B14F-4D97-AF65-F5344CB8AC3E}">
        <p14:creationId xmlns:p14="http://schemas.microsoft.com/office/powerpoint/2010/main" val="324898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http://www.eia.gov/energyexplained/index.cfm?page=electricity_home#tab2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a good opportunity to remind people of the relationship between power and energy and to talk about units briefly. A Watt-hour is a unit of energy, and it means that electricity is produced or consumed at a rate of 1 Watt for a time period of 1 hour. For the power table, make sure to note the differences between MW and kW. For the energy table, note the difference between </a:t>
            </a:r>
            <a:r>
              <a:rPr lang="en-US" baseline="0" dirty="0" err="1" smtClean="0"/>
              <a:t>MWh</a:t>
            </a:r>
            <a:r>
              <a:rPr lang="en-US" baseline="0" dirty="0" smtClean="0"/>
              <a:t>, kWh, Wh.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There’s a lot of variation in the size of plants, these are just rough averages meant to give a sense of scale. Nuclear plants are very large, coal plants are also quite large. An average utility-scale wind turbine will be 1-5MW, but wind farms will typically have a few dozens-hundreds of turbines, so the output of a wind farm can be as large as a few hundred MW. A rooftop solar PV project is much smaller by contrast, only 1-5kW. There are a small number of utility scale PV plants, which tend to be in the high tens of MW.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People might be surprised by some of the energy consumption numbers. It’s a good opportunity to point out that activities like space heating and cooling and water heating require very significant amounts of electricity compared to electronics. </a:t>
            </a:r>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7</a:t>
            </a:fld>
            <a:endParaRPr lang="en-US"/>
          </a:p>
        </p:txBody>
      </p:sp>
    </p:spTree>
    <p:extLst>
      <p:ext uri="{BB962C8B-B14F-4D97-AF65-F5344CB8AC3E}">
        <p14:creationId xmlns:p14="http://schemas.microsoft.com/office/powerpoint/2010/main" val="19819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AEO 2011 slide</a:t>
            </a:r>
            <a:r>
              <a:rPr lang="en-US" baseline="0" dirty="0" smtClean="0"/>
              <a:t> </a:t>
            </a:r>
            <a:r>
              <a:rPr lang="en-US" dirty="0" smtClean="0"/>
              <a:t>37 (http://www.eia.gov/totalenergy/data/annual/pdf/aer.pdf)</a:t>
            </a:r>
          </a:p>
          <a:p>
            <a:endParaRPr lang="en-US" dirty="0" smtClean="0"/>
          </a:p>
          <a:p>
            <a:r>
              <a:rPr lang="en-US" baseline="0" dirty="0" smtClean="0"/>
              <a:t>Highlight the bottom right Electric Power block. 40% of the total energy that the U.S. uses is in the form of electric power. </a:t>
            </a:r>
          </a:p>
          <a:p>
            <a:endParaRPr lang="en-US" baseline="0" dirty="0" smtClean="0"/>
          </a:p>
          <a:p>
            <a:r>
              <a:rPr lang="en-US" baseline="0" dirty="0" smtClean="0"/>
              <a:t>Point out the mixture of different primary sources of energy that go into electric power. Note the high percentage of coal (that has been decreasing as the recently much lower price of natural gas has been displacing some coal generation), percentage of nuclear and renewable in the mixture, and that almost no petroleum goes into generating electricity – almost all of it is used for transportation and industrial activities. </a:t>
            </a:r>
            <a:endParaRPr lang="en-US" b="1" baseline="0" dirty="0" smtClean="0"/>
          </a:p>
          <a:p>
            <a:endParaRPr lang="en-US" b="1" baseline="0" dirty="0" smtClean="0"/>
          </a:p>
          <a:p>
            <a:r>
              <a:rPr lang="en-US" b="0" baseline="0" dirty="0" smtClean="0"/>
              <a:t>Footnotes, from </a:t>
            </a:r>
            <a:r>
              <a:rPr lang="en-US" dirty="0" smtClean="0"/>
              <a:t>http://www.eia.gov/totalenergy/data/annual/pdf/aer.pdf</a:t>
            </a:r>
            <a:r>
              <a:rPr lang="en-US" b="0" baseline="0" dirty="0" smtClean="0"/>
              <a:t>: </a:t>
            </a:r>
          </a:p>
          <a:p>
            <a:r>
              <a:rPr lang="en-US" sz="1200" b="0" i="0" u="none" strike="noStrike" kern="1200" baseline="0" dirty="0" smtClean="0">
                <a:solidFill>
                  <a:schemeClr val="tx1"/>
                </a:solidFill>
                <a:latin typeface="+mn-lt"/>
                <a:ea typeface="+mn-ea"/>
                <a:cs typeface="+mn-cs"/>
              </a:rPr>
              <a:t>1 Does not include biofuels that have been blended with petroleum—biofuels are included in “Renewable Energy."</a:t>
            </a:r>
          </a:p>
          <a:p>
            <a:r>
              <a:rPr lang="fr-FR" sz="1200" b="0" i="0" u="none" strike="noStrike" kern="1200" baseline="0" dirty="0" smtClean="0">
                <a:solidFill>
                  <a:schemeClr val="tx1"/>
                </a:solidFill>
                <a:latin typeface="+mn-lt"/>
                <a:ea typeface="+mn-ea"/>
                <a:cs typeface="+mn-cs"/>
              </a:rPr>
              <a:t>2 </a:t>
            </a:r>
            <a:r>
              <a:rPr lang="fr-FR" sz="1200" b="0" i="0" u="none" strike="noStrike" kern="1200" baseline="0" dirty="0" err="1" smtClean="0">
                <a:solidFill>
                  <a:schemeClr val="tx1"/>
                </a:solidFill>
                <a:latin typeface="+mn-lt"/>
                <a:ea typeface="+mn-ea"/>
                <a:cs typeface="+mn-cs"/>
              </a:rPr>
              <a:t>Excludes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supplemental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gaseous</a:t>
            </a:r>
            <a:r>
              <a:rPr lang="fr-FR" sz="1200" b="0" i="0" u="none" strike="noStrike" kern="1200" baseline="0" dirty="0" smtClean="0">
                <a:solidFill>
                  <a:schemeClr val="tx1"/>
                </a:solidFill>
                <a:latin typeface="+mn-lt"/>
                <a:ea typeface="+mn-ea"/>
                <a:cs typeface="+mn-cs"/>
              </a:rPr>
              <a:t> fuels.</a:t>
            </a:r>
          </a:p>
          <a:p>
            <a:r>
              <a:rPr lang="en-US" sz="1200" b="0" i="0" u="none" strike="noStrike" kern="1200" baseline="0" dirty="0" smtClean="0">
                <a:solidFill>
                  <a:schemeClr val="tx1"/>
                </a:solidFill>
                <a:latin typeface="+mn-lt"/>
                <a:ea typeface="+mn-ea"/>
                <a:cs typeface="+mn-cs"/>
              </a:rPr>
              <a:t>3 Includes less than 0.1 quadrillion Btu of coal coke net imports.</a:t>
            </a:r>
          </a:p>
          <a:p>
            <a:r>
              <a:rPr lang="en-US" sz="1200" b="0" i="0" u="none" strike="noStrike" kern="1200" baseline="0" dirty="0" smtClean="0">
                <a:solidFill>
                  <a:schemeClr val="tx1"/>
                </a:solidFill>
                <a:latin typeface="+mn-lt"/>
                <a:ea typeface="+mn-ea"/>
                <a:cs typeface="+mn-cs"/>
              </a:rPr>
              <a:t>4 Conventional hydroelectric power, geothermal, solar/photovoltaic, wind, and biomass.</a:t>
            </a:r>
          </a:p>
          <a:p>
            <a:r>
              <a:rPr lang="en-US" sz="1200" b="0" i="0" u="none" strike="noStrike" kern="1200" baseline="0" dirty="0" smtClean="0">
                <a:solidFill>
                  <a:schemeClr val="tx1"/>
                </a:solidFill>
                <a:latin typeface="+mn-lt"/>
                <a:ea typeface="+mn-ea"/>
                <a:cs typeface="+mn-cs"/>
              </a:rPr>
              <a:t>5 Includes industrial combined-heat-and-power (CHP) and industrial electricity-only plants.</a:t>
            </a:r>
          </a:p>
          <a:p>
            <a:r>
              <a:rPr lang="en-US" sz="1200" b="0" i="0" u="none" strike="noStrike" kern="1200" baseline="0" dirty="0" smtClean="0">
                <a:solidFill>
                  <a:schemeClr val="tx1"/>
                </a:solidFill>
                <a:latin typeface="+mn-lt"/>
                <a:ea typeface="+mn-ea"/>
                <a:cs typeface="+mn-cs"/>
              </a:rPr>
              <a:t>6 Includes commercial combined-heat-and-power (CHP) and commercial electricity-only plants.</a:t>
            </a:r>
          </a:p>
          <a:p>
            <a:r>
              <a:rPr lang="en-US" sz="1200" b="0" i="0" u="none" strike="noStrike" kern="1200" baseline="0" dirty="0" smtClean="0">
                <a:solidFill>
                  <a:schemeClr val="tx1"/>
                </a:solidFill>
                <a:latin typeface="+mn-lt"/>
                <a:ea typeface="+mn-ea"/>
                <a:cs typeface="+mn-cs"/>
              </a:rPr>
              <a:t>7 Electricity-only and combined-heat-and-power (CHP) plants whose primary business is to sell electricity, or electricity and heat, to the public. Includes 0.1 quadrillion Btu of electricity net imports not shown under “Source.”</a:t>
            </a:r>
          </a:p>
          <a:p>
            <a:r>
              <a:rPr lang="en-US" sz="1200" b="0" i="0" u="none" strike="noStrike" kern="1200" baseline="0" dirty="0" smtClean="0">
                <a:solidFill>
                  <a:schemeClr val="tx1"/>
                </a:solidFill>
                <a:latin typeface="+mn-lt"/>
                <a:ea typeface="+mn-ea"/>
                <a:cs typeface="+mn-cs"/>
              </a:rPr>
              <a:t>Notes: Primary energy in the form that it is first accounted for in a statistical energy balance, before any transformation to secondary or tertiary forms of energy (for example, coal is used to generate electricity). • Sum of components may not equal total due to independent rounding.</a:t>
            </a:r>
            <a:endParaRPr lang="en-US" b="0" baseline="0"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8</a:t>
            </a:fld>
            <a:endParaRPr lang="en-US"/>
          </a:p>
        </p:txBody>
      </p:sp>
    </p:spTree>
    <p:extLst>
      <p:ext uri="{BB962C8B-B14F-4D97-AF65-F5344CB8AC3E}">
        <p14:creationId xmlns:p14="http://schemas.microsoft.com/office/powerpoint/2010/main" val="25178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AEO 2011 slide</a:t>
            </a:r>
            <a:r>
              <a:rPr lang="en-US" baseline="0" dirty="0" smtClean="0"/>
              <a:t> 222</a:t>
            </a:r>
            <a:r>
              <a:rPr lang="en-US" dirty="0" smtClean="0"/>
              <a:t> (http://www.eia.gov/totalenergy/data/annual/pdf/aer.pdf)</a:t>
            </a:r>
          </a:p>
          <a:p>
            <a:r>
              <a:rPr lang="en-US" dirty="0" smtClean="0"/>
              <a:t>This is the</a:t>
            </a:r>
            <a:r>
              <a:rPr lang="en-US" baseline="0" dirty="0" smtClean="0"/>
              <a:t> amount of electricity and percentage of total electricity generated by each source. </a:t>
            </a:r>
          </a:p>
          <a:p>
            <a:endParaRPr lang="en-US" baseline="0" dirty="0" smtClean="0"/>
          </a:p>
          <a:p>
            <a:r>
              <a:rPr lang="en-US" sz="1200" b="0" i="0" u="none" strike="noStrike" kern="1200" baseline="0" dirty="0" smtClean="0">
                <a:solidFill>
                  <a:schemeClr val="tx1"/>
                </a:solidFill>
                <a:latin typeface="+mn-lt"/>
                <a:ea typeface="+mn-ea"/>
                <a:cs typeface="+mn-cs"/>
              </a:rPr>
              <a:t>Note that fossil fuels are our dominant source of electricity. The contributions of nuclear and hydro have held steady for many years at 20% and 8%, respectively. The share of electricity produced by renewables has been growing rapidly in recent years, but they remain a very small source. All non-hydro renewables are contained in the “Other” category. In recent years, with the introduction of new technology (hydraulic fracturing) the price of natural gas has fallen sharply, leading to a displacement of coal generation with natural gas.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Footnotes, from </a:t>
            </a:r>
            <a:r>
              <a:rPr lang="en-US" dirty="0" smtClean="0"/>
              <a:t>http://www.eia.gov/totalenergy/data/annual/pdf/aer.pdf:</a:t>
            </a:r>
          </a:p>
          <a:p>
            <a:r>
              <a:rPr lang="en-US" sz="1200" b="0" i="0" u="none" strike="noStrike" kern="1200" baseline="0" dirty="0" smtClean="0">
                <a:solidFill>
                  <a:schemeClr val="tx1"/>
                </a:solidFill>
                <a:latin typeface="+mn-lt"/>
                <a:ea typeface="+mn-ea"/>
                <a:cs typeface="+mn-cs"/>
              </a:rPr>
              <a:t>1 Wind, petroleum, wood, waste, geothermal, other gases, solar thermal and photovoltaic, batteries, chemicals, hydrogen, pitch, purchased steam, sulfur, miscellaneous technologies, and non-renewable waste (municipal solid waste from non-biogenic sources, and tire-derived fuels).</a:t>
            </a:r>
          </a:p>
          <a:p>
            <a:r>
              <a:rPr lang="en-US" sz="1200" b="0" i="0" u="none" strike="noStrike" kern="1200" baseline="0" dirty="0" smtClean="0">
                <a:solidFill>
                  <a:schemeClr val="tx1"/>
                </a:solidFill>
                <a:latin typeface="+mn-lt"/>
                <a:ea typeface="+mn-ea"/>
                <a:cs typeface="+mn-cs"/>
              </a:rPr>
              <a:t>2 Conventional hydroelectric power and pumped storage. </a:t>
            </a:r>
          </a:p>
          <a:p>
            <a:r>
              <a:rPr lang="en-US" sz="1200" b="0" i="0" u="none" strike="noStrike" kern="1200" baseline="0" dirty="0" smtClean="0">
                <a:solidFill>
                  <a:schemeClr val="tx1"/>
                </a:solidFill>
                <a:latin typeface="+mn-lt"/>
                <a:ea typeface="+mn-ea"/>
                <a:cs typeface="+mn-cs"/>
              </a:rPr>
              <a:t>Note: Sum of components may not equal 100 percent due to independent rounding.</a:t>
            </a: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9</a:t>
            </a:fld>
            <a:endParaRPr lang="en-US"/>
          </a:p>
        </p:txBody>
      </p:sp>
    </p:spTree>
    <p:extLst>
      <p:ext uri="{BB962C8B-B14F-4D97-AF65-F5344CB8AC3E}">
        <p14:creationId xmlns:p14="http://schemas.microsoft.com/office/powerpoint/2010/main" val="349216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AEO 2011 slide</a:t>
            </a:r>
            <a:r>
              <a:rPr lang="en-US" baseline="0" dirty="0" smtClean="0"/>
              <a:t> 219</a:t>
            </a:r>
            <a:r>
              <a:rPr lang="en-US" dirty="0" smtClean="0"/>
              <a:t> (http://www.eia.gov/totalenergy/data/annual/pdf/aer.pdf)</a:t>
            </a:r>
          </a:p>
          <a:p>
            <a:endParaRPr lang="en-US" dirty="0" smtClean="0"/>
          </a:p>
          <a:p>
            <a:r>
              <a:rPr lang="en-US" dirty="0" smtClean="0"/>
              <a:t>The</a:t>
            </a:r>
            <a:r>
              <a:rPr lang="en-US" baseline="0" dirty="0" smtClean="0"/>
              <a:t> units on this figures are quads, or quadrillion BTU, or 10^15 BTU. A quad is 2.9 x 10^11 kWh. The global primary energy production in 2004 was 446 quads. The US primary energy consumption in 2011 was 97.3 quads. The unit is useful for speaking about U.S. and global energy budgets. </a:t>
            </a:r>
          </a:p>
          <a:p>
            <a:endParaRPr lang="en-US" baseline="0" dirty="0" smtClean="0"/>
          </a:p>
          <a:p>
            <a:r>
              <a:rPr lang="en-US" baseline="0" dirty="0" smtClean="0"/>
              <a:t>There will be questions about “Conversion Losses.” These refer to all energy that was present in the initial primary energy of the fuels used that was not transformed into electricity. There are many sources of these losses. The most important is the fundamental limit to the efficiency of thermal plants, deriving from the second law of thermodynamics. The efficiency is limited by difference between the hot stage and the cold stage of the steam cycle, and for physically realistic temperature values will never be very much higher than ~35% for a simple steam cycle. A variety of methods can be used to increase total plant efficiency, but that fundamental limit is still the largest source of losses. Other losses are mechanical inefficiencies, friction, lost heat, etc.</a:t>
            </a:r>
          </a:p>
          <a:p>
            <a:endParaRPr lang="en-US" baseline="0" dirty="0" smtClean="0"/>
          </a:p>
          <a:p>
            <a:r>
              <a:rPr lang="en-US" baseline="0" dirty="0" smtClean="0"/>
              <a:t>Footnotes, from </a:t>
            </a:r>
            <a:r>
              <a:rPr lang="en-US" dirty="0" smtClean="0"/>
              <a:t>http://www.eia.gov/totalenergy/data/annual/pdf/aer.pdf</a:t>
            </a:r>
            <a:r>
              <a:rPr lang="en-US" baseline="0" dirty="0" smtClean="0"/>
              <a:t>: </a:t>
            </a:r>
          </a:p>
          <a:p>
            <a:r>
              <a:rPr lang="en-US" sz="1200" b="0" i="0" u="none" strike="noStrike" kern="1200" baseline="0" dirty="0" smtClean="0">
                <a:solidFill>
                  <a:schemeClr val="tx1"/>
                </a:solidFill>
                <a:latin typeface="+mn-lt"/>
                <a:ea typeface="+mn-ea"/>
                <a:cs typeface="+mn-cs"/>
              </a:rPr>
              <a:t>1 Blast furnace gas, propane gas, and other manufactured and waste gases derived from fossil fuels.</a:t>
            </a:r>
          </a:p>
          <a:p>
            <a:r>
              <a:rPr lang="en-US" sz="1200" b="0" i="0" u="none" strike="noStrike" kern="1200" baseline="0" dirty="0" smtClean="0">
                <a:solidFill>
                  <a:schemeClr val="tx1"/>
                </a:solidFill>
                <a:latin typeface="+mn-lt"/>
                <a:ea typeface="+mn-ea"/>
                <a:cs typeface="+mn-cs"/>
              </a:rPr>
              <a:t>2 Batteries, chemicals, hydrogen, pitch, purchased steam, sulfur, miscellaneous technologies, and non-renewable waste (municipal solid waste from non-biogenic sources, and tire-derived fuels).</a:t>
            </a:r>
          </a:p>
          <a:p>
            <a:r>
              <a:rPr lang="en-US" sz="1200" b="0" i="0" u="none" strike="noStrike" kern="1200" baseline="0" dirty="0" smtClean="0">
                <a:solidFill>
                  <a:schemeClr val="tx1"/>
                </a:solidFill>
                <a:latin typeface="+mn-lt"/>
                <a:ea typeface="+mn-ea"/>
                <a:cs typeface="+mn-cs"/>
              </a:rPr>
              <a:t>3 Data collection frame differences and </a:t>
            </a:r>
            <a:r>
              <a:rPr lang="en-US" sz="1200" b="0" i="0" u="none" strike="noStrike" kern="1200" baseline="0" dirty="0" err="1" smtClean="0">
                <a:solidFill>
                  <a:schemeClr val="tx1"/>
                </a:solidFill>
                <a:latin typeface="+mn-lt"/>
                <a:ea typeface="+mn-ea"/>
                <a:cs typeface="+mn-cs"/>
              </a:rPr>
              <a:t>nonsampling</a:t>
            </a:r>
            <a:r>
              <a:rPr lang="en-US" sz="1200" b="0" i="0" u="none" strike="noStrike" kern="1200" baseline="0" dirty="0" smtClean="0">
                <a:solidFill>
                  <a:schemeClr val="tx1"/>
                </a:solidFill>
                <a:latin typeface="+mn-lt"/>
                <a:ea typeface="+mn-ea"/>
                <a:cs typeface="+mn-cs"/>
              </a:rPr>
              <a:t> error. Derived for the diagram by subtracting the “T &amp; D Losses” estimate from “T &amp; D Losses and Unaccounted for” derived from</a:t>
            </a:r>
          </a:p>
          <a:p>
            <a:r>
              <a:rPr lang="en-US" sz="1200" b="0" i="0" u="none" strike="noStrike" kern="1200" baseline="0" dirty="0" smtClean="0">
                <a:solidFill>
                  <a:schemeClr val="tx1"/>
                </a:solidFill>
                <a:latin typeface="+mn-lt"/>
                <a:ea typeface="+mn-ea"/>
                <a:cs typeface="+mn-cs"/>
              </a:rPr>
              <a:t>Table 8.1.</a:t>
            </a:r>
          </a:p>
          <a:p>
            <a:r>
              <a:rPr lang="en-US" sz="1200" b="0" i="0" u="none" strike="noStrike" kern="1200" baseline="0" dirty="0" smtClean="0">
                <a:solidFill>
                  <a:schemeClr val="tx1"/>
                </a:solidFill>
                <a:latin typeface="+mn-lt"/>
                <a:ea typeface="+mn-ea"/>
                <a:cs typeface="+mn-cs"/>
              </a:rPr>
              <a:t>4 Electric energy used in the operation of power plants.</a:t>
            </a:r>
          </a:p>
          <a:p>
            <a:r>
              <a:rPr lang="en-US" sz="1200" b="0" i="0" u="none" strike="noStrike" kern="1200" baseline="0" dirty="0" smtClean="0">
                <a:solidFill>
                  <a:schemeClr val="tx1"/>
                </a:solidFill>
                <a:latin typeface="+mn-lt"/>
                <a:ea typeface="+mn-ea"/>
                <a:cs typeface="+mn-cs"/>
              </a:rPr>
              <a:t>5 Transmission and distribution losses (electricity losses that occur between the point of generation and delivery to the customer) are estimated as 7 percent of gross generation.</a:t>
            </a:r>
          </a:p>
          <a:p>
            <a:r>
              <a:rPr lang="en-US" sz="1200" b="0" i="0" u="none" strike="noStrike" kern="1200" baseline="0" dirty="0" smtClean="0">
                <a:solidFill>
                  <a:schemeClr val="tx1"/>
                </a:solidFill>
                <a:latin typeface="+mn-lt"/>
                <a:ea typeface="+mn-ea"/>
                <a:cs typeface="+mn-cs"/>
              </a:rPr>
              <a:t>6 Use of electricity that is 1) self-generated, 2) produced by either the same entity that consumes the power or an affiliate, and 3) used in direct support of a service or industrial process located within the same facility or group of facilities that house the generating equipment. Direct use is exclusive of station use.</a:t>
            </a:r>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10</a:t>
            </a:fld>
            <a:endParaRPr lang="en-US"/>
          </a:p>
        </p:txBody>
      </p:sp>
    </p:spTree>
    <p:extLst>
      <p:ext uri="{BB962C8B-B14F-4D97-AF65-F5344CB8AC3E}">
        <p14:creationId xmlns:p14="http://schemas.microsoft.com/office/powerpoint/2010/main" val="2517853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7876EA-F178-C449-A2B1-E82E1813F9D2}" type="datetime1">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4DDB5-55E6-564C-A4E2-D4805DD30166}" type="datetime1">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F819B5-9C13-C542-903A-01D663FC9340}" type="datetime1">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5340B-3CB9-FE4B-8BB2-9C55ABE4DB1B}" type="datetime1">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01EBB-0C6C-FE4B-95F2-A83712A5A472}" type="datetime1">
              <a:rPr lang="en-US" smtClean="0"/>
              <a:t>6/11/2013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3E0679-886C-2741-BFEE-5E4B43080DB8}" type="datetime1">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9E2B5C-4604-9243-8DC1-25BF3AD9ADF2}" type="datetime1">
              <a:rPr lang="en-US" smtClean="0"/>
              <a:t>6/11/2013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A7C53-B34F-EB45-854E-EA2C20435D84}" type="datetime1">
              <a:rPr lang="en-US" smtClean="0"/>
              <a:t>6/11/2013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C4F11FB-B954-DD4E-9F1F-DE2D5B21FC52}" type="datetime1">
              <a:rPr lang="en-US" smtClean="0"/>
              <a:t>6/11/2013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335CD90-9983-3848-B740-754B1B53F53F}" type="datetime1">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4B314-6CF9-F64B-A10A-277641971E71}" type="datetime1">
              <a:rPr lang="en-US" smtClean="0"/>
              <a:t>6/11/2013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650DDD1-A933-C54D-8667-28E0F5A53425}" type="datetime1">
              <a:rPr lang="en-US" smtClean="0"/>
              <a:t>6/11/2013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8544D15-86CD-498F-8C1D-B291320ADCD9}"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2362200"/>
          </a:xfrm>
        </p:spPr>
        <p:txBody>
          <a:bodyPr>
            <a:noAutofit/>
          </a:bodyPr>
          <a:lstStyle/>
          <a:p>
            <a:r>
              <a:rPr lang="en-US" sz="4000" b="1" dirty="0" smtClean="0">
                <a:effectLst>
                  <a:outerShdw blurRad="38100" dist="38100" dir="2700000" algn="tl">
                    <a:srgbClr val="000000">
                      <a:alpha val="43137"/>
                    </a:srgbClr>
                  </a:outerShdw>
                </a:effectLst>
              </a:rPr>
              <a:t>Module </a:t>
            </a:r>
            <a:r>
              <a:rPr lang="en-US" sz="4000" b="1" dirty="0" smtClean="0">
                <a:effectLst>
                  <a:outerShdw blurRad="38100" dist="38100" dir="2700000" algn="tl">
                    <a:srgbClr val="000000">
                      <a:alpha val="43137"/>
                    </a:srgbClr>
                  </a:outerShdw>
                </a:effectLst>
              </a:rPr>
              <a:t>3</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Current </a:t>
            </a:r>
            <a:r>
              <a:rPr lang="en-US" sz="3600" b="1" dirty="0" smtClean="0">
                <a:effectLst>
                  <a:outerShdw blurRad="38100" dist="38100" dir="2700000" algn="tl">
                    <a:srgbClr val="000000">
                      <a:alpha val="43137"/>
                    </a:srgbClr>
                  </a:outerShdw>
                </a:effectLst>
              </a:rPr>
              <a:t>Status of the </a:t>
            </a:r>
            <a:r>
              <a:rPr lang="en-US" sz="3600" b="1" dirty="0" smtClean="0">
                <a:effectLst>
                  <a:outerShdw blurRad="38100" dist="38100" dir="2700000" algn="tl">
                    <a:srgbClr val="000000">
                      <a:alpha val="43137"/>
                    </a:srgbClr>
                  </a:outerShdw>
                </a:effectLst>
              </a:rPr>
              <a:t>Nation’s</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Electric Infrastructure &amp;</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Opportunities </a:t>
            </a:r>
            <a:r>
              <a:rPr lang="en-US" sz="3600" b="1" dirty="0" smtClean="0">
                <a:effectLst>
                  <a:outerShdw blurRad="38100" dist="38100" dir="2700000" algn="tl">
                    <a:srgbClr val="000000">
                      <a:alpha val="43137"/>
                    </a:srgbClr>
                  </a:outerShdw>
                </a:effectLst>
              </a:rPr>
              <a:t>for Modernization</a:t>
            </a:r>
            <a:endParaRPr lang="en-US"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85800" y="2895600"/>
            <a:ext cx="7924800" cy="2514599"/>
          </a:xfrm>
        </p:spPr>
        <p:txBody>
          <a:bodyPr>
            <a:noAutofit/>
          </a:bodyPr>
          <a:lstStyle/>
          <a:p>
            <a:pPr marL="457200" indent="-457200" algn="l">
              <a:buClr>
                <a:schemeClr val="bg1"/>
              </a:buClr>
              <a:buFont typeface="Wingdings" charset="2"/>
              <a:buChar char="ü"/>
            </a:pPr>
            <a:r>
              <a:rPr lang="en-US" sz="2800" dirty="0" smtClean="0">
                <a:solidFill>
                  <a:schemeClr val="bg1"/>
                </a:solidFill>
              </a:rPr>
              <a:t>This </a:t>
            </a:r>
            <a:r>
              <a:rPr lang="en-US" sz="2800" dirty="0">
                <a:solidFill>
                  <a:schemeClr val="bg1"/>
                </a:solidFill>
              </a:rPr>
              <a:t>module will discuss the existing electric grid and power </a:t>
            </a:r>
            <a:r>
              <a:rPr lang="en-US" sz="2800" dirty="0" smtClean="0">
                <a:solidFill>
                  <a:schemeClr val="bg1"/>
                </a:solidFill>
              </a:rPr>
              <a:t>system and summarize </a:t>
            </a:r>
            <a:r>
              <a:rPr lang="en-US" sz="2800" dirty="0">
                <a:solidFill>
                  <a:schemeClr val="bg1"/>
                </a:solidFill>
              </a:rPr>
              <a:t>how electric utilities operate </a:t>
            </a:r>
            <a:r>
              <a:rPr lang="en-US" sz="2800" dirty="0" smtClean="0">
                <a:solidFill>
                  <a:schemeClr val="bg1"/>
                </a:solidFill>
              </a:rPr>
              <a:t>today.</a:t>
            </a:r>
            <a:endParaRPr lang="en-US" sz="2800" dirty="0">
              <a:solidFill>
                <a:schemeClr val="bg1"/>
              </a:solidFill>
            </a:endParaRPr>
          </a:p>
          <a:p>
            <a:pPr marL="457200" indent="-457200" algn="l">
              <a:buClr>
                <a:schemeClr val="bg1"/>
              </a:buClr>
              <a:buFont typeface="Wingdings" charset="2"/>
              <a:buChar char="ü"/>
            </a:pPr>
            <a:r>
              <a:rPr lang="en-US" sz="2800" dirty="0" smtClean="0">
                <a:solidFill>
                  <a:schemeClr val="bg1"/>
                </a:solidFill>
              </a:rPr>
              <a:t>It will then introduce how </a:t>
            </a:r>
            <a:r>
              <a:rPr lang="en-US" sz="2800" dirty="0">
                <a:solidFill>
                  <a:schemeClr val="bg1"/>
                </a:solidFill>
              </a:rPr>
              <a:t>this </a:t>
            </a:r>
            <a:r>
              <a:rPr lang="en-US" sz="2800" dirty="0"/>
              <a:t>might change with </a:t>
            </a:r>
            <a:r>
              <a:rPr lang="en-US" sz="2800" dirty="0" smtClean="0"/>
              <a:t>Smart </a:t>
            </a:r>
            <a:r>
              <a:rPr lang="en-US" sz="2800" dirty="0" smtClean="0"/>
              <a:t>Grid.</a:t>
            </a:r>
            <a:endParaRPr lang="en-US" sz="2800" b="1" dirty="0" smtClean="0"/>
          </a:p>
        </p:txBody>
      </p:sp>
      <p:sp>
        <p:nvSpPr>
          <p:cNvPr id="5" name="TextBox 4"/>
          <p:cNvSpPr txBox="1"/>
          <p:nvPr/>
        </p:nvSpPr>
        <p:spPr>
          <a:xfrm>
            <a:off x="6096000" y="5638800"/>
            <a:ext cx="2667000" cy="6741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45" b="-1"/>
          <a:stretch/>
        </p:blipFill>
        <p:spPr bwMode="auto">
          <a:xfrm>
            <a:off x="914400" y="2565015"/>
            <a:ext cx="7315200" cy="429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The Path from Fuel to Electricity</a:t>
            </a:r>
            <a:endParaRPr lang="en-US" dirty="0">
              <a:effectLst>
                <a:outerShdw blurRad="38100" dist="38100" dir="2700000" algn="tl">
                  <a:srgbClr val="000000">
                    <a:alpha val="43137"/>
                  </a:srgbClr>
                </a:outerShdw>
              </a:effectLst>
            </a:endParaRPr>
          </a:p>
        </p:txBody>
      </p:sp>
      <p:cxnSp>
        <p:nvCxnSpPr>
          <p:cNvPr id="5" name="Straight Arrow Connector 4"/>
          <p:cNvCxnSpPr/>
          <p:nvPr/>
        </p:nvCxnSpPr>
        <p:spPr>
          <a:xfrm flipV="1">
            <a:off x="2362200" y="3022215"/>
            <a:ext cx="0" cy="901700"/>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62200" y="4238240"/>
            <a:ext cx="0" cy="561975"/>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40075" y="3022215"/>
            <a:ext cx="0" cy="1123950"/>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40075" y="4647622"/>
            <a:ext cx="0" cy="1057468"/>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91025" y="2990465"/>
            <a:ext cx="0" cy="809625"/>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391025" y="4120765"/>
            <a:ext cx="0" cy="561975"/>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91025" y="4779578"/>
            <a:ext cx="0" cy="300037"/>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91025" y="5454265"/>
            <a:ext cx="0" cy="330200"/>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534025" y="4970078"/>
            <a:ext cx="0" cy="206279"/>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34025" y="5619365"/>
            <a:ext cx="0" cy="294640"/>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53163" y="5124861"/>
            <a:ext cx="0" cy="300036"/>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53163" y="5743984"/>
            <a:ext cx="0" cy="266700"/>
          </a:xfrm>
          <a:prstGeom prst="straightConnector1">
            <a:avLst/>
          </a:prstGeom>
          <a:ln w="95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62200" y="6443890"/>
            <a:ext cx="1673856" cy="261610"/>
          </a:xfrm>
          <a:prstGeom prst="rect">
            <a:avLst/>
          </a:prstGeom>
          <a:noFill/>
        </p:spPr>
        <p:txBody>
          <a:bodyPr wrap="none" rtlCol="0">
            <a:spAutoFit/>
          </a:bodyPr>
          <a:lstStyle/>
          <a:p>
            <a:r>
              <a:rPr lang="en-US" sz="1100" i="1" dirty="0" smtClean="0"/>
              <a:t>EIA Annual Energy Review</a:t>
            </a:r>
            <a:endParaRPr lang="en-US" sz="1100" i="1" dirty="0"/>
          </a:p>
        </p:txBody>
      </p:sp>
      <p:sp>
        <p:nvSpPr>
          <p:cNvPr id="18" name="TextBox 17"/>
          <p:cNvSpPr txBox="1"/>
          <p:nvPr/>
        </p:nvSpPr>
        <p:spPr>
          <a:xfrm>
            <a:off x="457200" y="1826351"/>
            <a:ext cx="4724400" cy="738664"/>
          </a:xfrm>
          <a:prstGeom prst="rect">
            <a:avLst/>
          </a:prstGeom>
          <a:noFill/>
        </p:spPr>
        <p:txBody>
          <a:bodyPr wrap="square" rtlCol="0">
            <a:spAutoFit/>
          </a:bodyPr>
          <a:lstStyle/>
          <a:p>
            <a:r>
              <a:rPr lang="en-US" sz="1400" dirty="0" smtClean="0"/>
              <a:t>Units: quadrillion BTU = 10</a:t>
            </a:r>
            <a:r>
              <a:rPr lang="en-US" sz="1400" baseline="30000" dirty="0" smtClean="0"/>
              <a:t>15</a:t>
            </a:r>
            <a:r>
              <a:rPr lang="en-US" sz="1400" dirty="0" smtClean="0"/>
              <a:t> BTU</a:t>
            </a:r>
          </a:p>
          <a:p>
            <a:r>
              <a:rPr lang="en-US" sz="1400" dirty="0" smtClean="0"/>
              <a:t>Annual global primary energy consumption: 450 quads</a:t>
            </a:r>
          </a:p>
          <a:p>
            <a:r>
              <a:rPr lang="en-US" sz="1400" dirty="0" smtClean="0"/>
              <a:t>Annual US primary energy consumption: 100 quads</a:t>
            </a:r>
            <a:endParaRPr lang="en-US" sz="1400" dirty="0"/>
          </a:p>
        </p:txBody>
      </p:sp>
    </p:spTree>
    <p:extLst>
      <p:ext uri="{BB962C8B-B14F-4D97-AF65-F5344CB8AC3E}">
        <p14:creationId xmlns:p14="http://schemas.microsoft.com/office/powerpoint/2010/main" val="371227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Fossil Fuels: Coal and Natural Gas</a:t>
            </a:r>
            <a:endParaRPr lang="en-US" dirty="0">
              <a:effectLst>
                <a:outerShdw blurRad="38100" dist="38100" dir="2700000" algn="tl">
                  <a:srgbClr val="000000">
                    <a:alpha val="43137"/>
                  </a:srgbClr>
                </a:outerShdw>
              </a:effectLst>
            </a:endParaRPr>
          </a:p>
        </p:txBody>
      </p:sp>
      <p:pic>
        <p:nvPicPr>
          <p:cNvPr id="4" name="Picture 2" descr="Coal-Fired Power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13" y="3429000"/>
            <a:ext cx="4114800" cy="25436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al Pile"/>
          <p:cNvPicPr>
            <a:picLocks noChangeAspect="1" noChangeArrowheads="1"/>
          </p:cNvPicPr>
          <p:nvPr/>
        </p:nvPicPr>
        <p:blipFill rotWithShape="1">
          <a:blip r:embed="rId4">
            <a:extLst>
              <a:ext uri="{28A0092B-C50C-407E-A947-70E740481C1C}">
                <a14:useLocalDpi xmlns:a14="http://schemas.microsoft.com/office/drawing/2010/main" val="0"/>
              </a:ext>
            </a:extLst>
          </a:blip>
          <a:srcRect r="10967"/>
          <a:stretch/>
        </p:blipFill>
        <p:spPr bwMode="auto">
          <a:xfrm>
            <a:off x="228600" y="2971800"/>
            <a:ext cx="1554480" cy="1152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ge-energy.com/content/multimedia/_files/photos/9E%20Heavy%20Duty%20Gas%20Turbine_9E%20gas%20turbine%20angled_66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653754"/>
            <a:ext cx="3474720" cy="23691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1822" y="5961541"/>
            <a:ext cx="1745991" cy="261610"/>
          </a:xfrm>
          <a:prstGeom prst="rect">
            <a:avLst/>
          </a:prstGeom>
          <a:noFill/>
        </p:spPr>
        <p:txBody>
          <a:bodyPr wrap="none" rtlCol="0">
            <a:spAutoFit/>
          </a:bodyPr>
          <a:lstStyle/>
          <a:p>
            <a:r>
              <a:rPr lang="en-US" sz="1100" i="1" dirty="0" smtClean="0"/>
              <a:t>Tennessee Valley Authority</a:t>
            </a:r>
            <a:endParaRPr lang="en-US" sz="1100" i="1" dirty="0"/>
          </a:p>
        </p:txBody>
      </p:sp>
      <p:sp>
        <p:nvSpPr>
          <p:cNvPr id="8" name="TextBox 7"/>
          <p:cNvSpPr txBox="1"/>
          <p:nvPr/>
        </p:nvSpPr>
        <p:spPr>
          <a:xfrm>
            <a:off x="7505787" y="6022883"/>
            <a:ext cx="1074333" cy="261610"/>
          </a:xfrm>
          <a:prstGeom prst="rect">
            <a:avLst/>
          </a:prstGeom>
          <a:noFill/>
        </p:spPr>
        <p:txBody>
          <a:bodyPr wrap="none" rtlCol="0">
            <a:spAutoFit/>
          </a:bodyPr>
          <a:lstStyle/>
          <a:p>
            <a:r>
              <a:rPr lang="en-US" sz="1100" i="1" dirty="0" smtClean="0"/>
              <a:t>General Electric</a:t>
            </a:r>
            <a:endParaRPr lang="en-US" sz="1100" i="1" dirty="0"/>
          </a:p>
        </p:txBody>
      </p:sp>
      <p:sp>
        <p:nvSpPr>
          <p:cNvPr id="9" name="TextBox 8"/>
          <p:cNvSpPr txBox="1"/>
          <p:nvPr/>
        </p:nvSpPr>
        <p:spPr>
          <a:xfrm>
            <a:off x="1399327" y="2364658"/>
            <a:ext cx="1842171" cy="369332"/>
          </a:xfrm>
          <a:prstGeom prst="rect">
            <a:avLst/>
          </a:prstGeom>
          <a:noFill/>
        </p:spPr>
        <p:txBody>
          <a:bodyPr wrap="none" rtlCol="0">
            <a:spAutoFit/>
          </a:bodyPr>
          <a:lstStyle/>
          <a:p>
            <a:r>
              <a:rPr lang="en-US" dirty="0" smtClean="0"/>
              <a:t>Coal Power Plant</a:t>
            </a:r>
            <a:endParaRPr lang="en-US" dirty="0"/>
          </a:p>
        </p:txBody>
      </p:sp>
      <p:sp>
        <p:nvSpPr>
          <p:cNvPr id="10" name="TextBox 9"/>
          <p:cNvSpPr txBox="1"/>
          <p:nvPr/>
        </p:nvSpPr>
        <p:spPr>
          <a:xfrm>
            <a:off x="5139813" y="3084871"/>
            <a:ext cx="3323923" cy="369332"/>
          </a:xfrm>
          <a:prstGeom prst="rect">
            <a:avLst/>
          </a:prstGeom>
          <a:noFill/>
        </p:spPr>
        <p:txBody>
          <a:bodyPr wrap="none" rtlCol="0">
            <a:spAutoFit/>
          </a:bodyPr>
          <a:lstStyle/>
          <a:p>
            <a:r>
              <a:rPr lang="en-US" dirty="0" smtClean="0"/>
              <a:t>Natural Gas Combustion Turbine</a:t>
            </a:r>
            <a:endParaRPr lang="en-US" dirty="0"/>
          </a:p>
        </p:txBody>
      </p:sp>
    </p:spTree>
    <p:extLst>
      <p:ext uri="{BB962C8B-B14F-4D97-AF65-F5344CB8AC3E}">
        <p14:creationId xmlns:p14="http://schemas.microsoft.com/office/powerpoint/2010/main" val="192358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Nuclear</a:t>
            </a:r>
            <a:endParaRPr lang="en-US" dirty="0">
              <a:effectLst>
                <a:outerShdw blurRad="38100" dist="38100" dir="2700000" algn="tl">
                  <a:srgbClr val="000000">
                    <a:alpha val="43137"/>
                  </a:srgbClr>
                </a:outerShdw>
              </a:effectLst>
            </a:endParaRPr>
          </a:p>
        </p:txBody>
      </p:sp>
      <p:pic>
        <p:nvPicPr>
          <p:cNvPr id="4" name="Picture 2" descr="Nuclear Re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38284"/>
            <a:ext cx="3657600" cy="2860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Pressurized Water Reactor (PW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4572000" cy="23628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28713" y="5598461"/>
            <a:ext cx="2010487" cy="261610"/>
          </a:xfrm>
          <a:prstGeom prst="rect">
            <a:avLst/>
          </a:prstGeom>
          <a:noFill/>
        </p:spPr>
        <p:txBody>
          <a:bodyPr wrap="none" rtlCol="0">
            <a:spAutoFit/>
          </a:bodyPr>
          <a:lstStyle/>
          <a:p>
            <a:r>
              <a:rPr lang="en-US" sz="1100" i="1" dirty="0" smtClean="0"/>
              <a:t>Nuclear Regulatory Commission</a:t>
            </a:r>
            <a:endParaRPr lang="en-US" sz="1100" i="1" dirty="0"/>
          </a:p>
        </p:txBody>
      </p:sp>
      <p:sp>
        <p:nvSpPr>
          <p:cNvPr id="8" name="TextBox 7"/>
          <p:cNvSpPr txBox="1"/>
          <p:nvPr/>
        </p:nvSpPr>
        <p:spPr>
          <a:xfrm>
            <a:off x="464574" y="5336851"/>
            <a:ext cx="2010487" cy="261610"/>
          </a:xfrm>
          <a:prstGeom prst="rect">
            <a:avLst/>
          </a:prstGeom>
          <a:noFill/>
        </p:spPr>
        <p:txBody>
          <a:bodyPr wrap="none" rtlCol="0">
            <a:spAutoFit/>
          </a:bodyPr>
          <a:lstStyle/>
          <a:p>
            <a:r>
              <a:rPr lang="en-US" sz="1100" i="1" dirty="0" smtClean="0"/>
              <a:t>Nuclear Regulatory Commission</a:t>
            </a:r>
            <a:endParaRPr lang="en-US" sz="1100" i="1" dirty="0"/>
          </a:p>
        </p:txBody>
      </p:sp>
    </p:spTree>
    <p:extLst>
      <p:ext uri="{BB962C8B-B14F-4D97-AF65-F5344CB8AC3E}">
        <p14:creationId xmlns:p14="http://schemas.microsoft.com/office/powerpoint/2010/main" val="267746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Renewables</a:t>
            </a:r>
            <a:endParaRPr lang="en-US" dirty="0">
              <a:effectLst>
                <a:outerShdw blurRad="38100" dist="38100" dir="2700000" algn="tl">
                  <a:srgbClr val="000000">
                    <a:alpha val="43137"/>
                  </a:srgbClr>
                </a:outerShdw>
              </a:effectLst>
            </a:endParaRPr>
          </a:p>
        </p:txBody>
      </p:sp>
      <p:pic>
        <p:nvPicPr>
          <p:cNvPr id="6146" name="Picture 2" descr="http://www.eia.gov/energy_in_brief/images/charts/hydro_&amp;_other_generation-1990-201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71" y="2895600"/>
            <a:ext cx="2834640" cy="25984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eia.gov/energy_in_brief/images/charts/nonhydro_renew_elec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90800"/>
            <a:ext cx="2743200" cy="3520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will436\Downloads\1616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631" y="2651878"/>
            <a:ext cx="1645920" cy="24838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will436\Downloads\155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1859" y="4948084"/>
            <a:ext cx="2651760" cy="1767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usbr.gov/lc/hooverdam/images/C45-300-02109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2808956"/>
            <a:ext cx="1828800" cy="23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5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Hydroelectricity</a:t>
            </a:r>
            <a:endParaRPr lang="en-US" dirty="0">
              <a:effectLst>
                <a:outerShdw blurRad="38100" dist="38100" dir="2700000" algn="tl">
                  <a:srgbClr val="000000">
                    <a:alpha val="43137"/>
                  </a:srgbClr>
                </a:outerShdw>
              </a:effectLst>
            </a:endParaRPr>
          </a:p>
        </p:txBody>
      </p:sp>
      <p:pic>
        <p:nvPicPr>
          <p:cNvPr id="4" name="Picture 2" descr="diagram of hydro 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40" y="4380209"/>
            <a:ext cx="3383280" cy="19547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hief Joseph Dam - Run of the river hy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655820"/>
            <a:ext cx="2834640" cy="2125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38818" y="4432230"/>
            <a:ext cx="2595582" cy="276999"/>
          </a:xfrm>
          <a:prstGeom prst="rect">
            <a:avLst/>
          </a:prstGeom>
          <a:noFill/>
        </p:spPr>
        <p:txBody>
          <a:bodyPr wrap="none" rtlCol="0">
            <a:spAutoFit/>
          </a:bodyPr>
          <a:lstStyle/>
          <a:p>
            <a:pPr algn="r"/>
            <a:r>
              <a:rPr lang="en-US" sz="1200" dirty="0" smtClean="0"/>
              <a:t>Run of river hydro: Chief Joseph Dam</a:t>
            </a:r>
            <a:endParaRPr lang="en-US" sz="1200" dirty="0"/>
          </a:p>
        </p:txBody>
      </p:sp>
      <p:sp>
        <p:nvSpPr>
          <p:cNvPr id="8" name="TextBox 7"/>
          <p:cNvSpPr txBox="1"/>
          <p:nvPr/>
        </p:nvSpPr>
        <p:spPr>
          <a:xfrm>
            <a:off x="282392" y="1828800"/>
            <a:ext cx="2486912" cy="276999"/>
          </a:xfrm>
          <a:prstGeom prst="rect">
            <a:avLst/>
          </a:prstGeom>
          <a:noFill/>
        </p:spPr>
        <p:txBody>
          <a:bodyPr wrap="square" rtlCol="0">
            <a:spAutoFit/>
          </a:bodyPr>
          <a:lstStyle/>
          <a:p>
            <a:r>
              <a:rPr lang="en-US" sz="1200" dirty="0" smtClean="0"/>
              <a:t>Impoundment hydro: Hoover Dam</a:t>
            </a:r>
            <a:endParaRPr lang="en-US" sz="1200" dirty="0"/>
          </a:p>
        </p:txBody>
      </p:sp>
      <p:pic>
        <p:nvPicPr>
          <p:cNvPr id="3076" name="Picture 4" descr="http://serc.carleton.edu/images/eslabs/drought/hoover_da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59" t="22359"/>
          <a:stretch/>
        </p:blipFill>
        <p:spPr bwMode="auto">
          <a:xfrm>
            <a:off x="365760" y="2071803"/>
            <a:ext cx="3291840" cy="20955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pa.gov/power/pl/columbia/gallery/turbin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3406" y="2572379"/>
            <a:ext cx="2834640" cy="18912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67200" y="2362200"/>
            <a:ext cx="2486912" cy="276999"/>
          </a:xfrm>
          <a:prstGeom prst="rect">
            <a:avLst/>
          </a:prstGeom>
          <a:noFill/>
        </p:spPr>
        <p:txBody>
          <a:bodyPr wrap="square" rtlCol="0">
            <a:spAutoFit/>
          </a:bodyPr>
          <a:lstStyle/>
          <a:p>
            <a:r>
              <a:rPr lang="en-US" sz="1200" dirty="0" smtClean="0"/>
              <a:t>Turbines at Bonneville Dam</a:t>
            </a:r>
            <a:endParaRPr lang="en-US" sz="1200" dirty="0"/>
          </a:p>
        </p:txBody>
      </p:sp>
    </p:spTree>
    <p:extLst>
      <p:ext uri="{BB962C8B-B14F-4D97-AF65-F5344CB8AC3E}">
        <p14:creationId xmlns:p14="http://schemas.microsoft.com/office/powerpoint/2010/main" val="3958892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Wind</a:t>
            </a:r>
            <a:endParaRPr lang="en-US" dirty="0">
              <a:effectLst>
                <a:outerShdw blurRad="38100" dist="38100" dir="2700000" algn="tl">
                  <a:srgbClr val="000000">
                    <a:alpha val="43137"/>
                  </a:srgbClr>
                </a:outerShdw>
              </a:effectLst>
            </a:endParaRPr>
          </a:p>
        </p:txBody>
      </p:sp>
      <p:pic>
        <p:nvPicPr>
          <p:cNvPr id="8" name="Picture 2" descr="http://need-media.smugmug.com/Graphics/Graphics/i-5GQKwgR/1/XL/Wind%20Turbine%20Diagram-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135" y="2895600"/>
            <a:ext cx="2926080" cy="2823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74"/>
          <a:stretch/>
        </p:blipFill>
        <p:spPr bwMode="auto">
          <a:xfrm>
            <a:off x="291966" y="2493766"/>
            <a:ext cx="4937760" cy="362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43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Solar</a:t>
            </a:r>
            <a:endParaRPr lang="en-US"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37" y="1927616"/>
            <a:ext cx="3657600" cy="237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will436\Downloads\155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18" y="4426974"/>
            <a:ext cx="3200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07641"/>
            <a:ext cx="3566160" cy="283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95800" y="5846307"/>
            <a:ext cx="3975768" cy="261610"/>
          </a:xfrm>
          <a:prstGeom prst="rect">
            <a:avLst/>
          </a:prstGeom>
          <a:noFill/>
        </p:spPr>
        <p:txBody>
          <a:bodyPr wrap="none" rtlCol="0">
            <a:spAutoFit/>
          </a:bodyPr>
          <a:lstStyle/>
          <a:p>
            <a:r>
              <a:rPr lang="en-US" sz="1100" i="1" dirty="0" smtClean="0"/>
              <a:t>Concentrating Solar Power, 10MW pilot project. Photo from NREL. </a:t>
            </a:r>
            <a:endParaRPr lang="en-US" sz="1100" i="1" dirty="0"/>
          </a:p>
        </p:txBody>
      </p:sp>
      <p:sp>
        <p:nvSpPr>
          <p:cNvPr id="10" name="TextBox 9"/>
          <p:cNvSpPr txBox="1"/>
          <p:nvPr/>
        </p:nvSpPr>
        <p:spPr>
          <a:xfrm>
            <a:off x="847665" y="6526160"/>
            <a:ext cx="3113353" cy="261610"/>
          </a:xfrm>
          <a:prstGeom prst="rect">
            <a:avLst/>
          </a:prstGeom>
          <a:noFill/>
        </p:spPr>
        <p:txBody>
          <a:bodyPr wrap="none" rtlCol="0">
            <a:spAutoFit/>
          </a:bodyPr>
          <a:lstStyle/>
          <a:p>
            <a:r>
              <a:rPr lang="en-US" sz="1100" i="1" dirty="0" smtClean="0"/>
              <a:t>8.2MW </a:t>
            </a:r>
            <a:r>
              <a:rPr lang="en-US" sz="1100" i="1" dirty="0" err="1" smtClean="0"/>
              <a:t>SunEdison</a:t>
            </a:r>
            <a:r>
              <a:rPr lang="en-US" sz="1100" i="1" dirty="0" smtClean="0"/>
              <a:t> PV plant in CO. Photo from NREL.</a:t>
            </a:r>
            <a:endParaRPr lang="en-US" sz="1100" i="1" dirty="0"/>
          </a:p>
        </p:txBody>
      </p:sp>
    </p:spTree>
    <p:extLst>
      <p:ext uri="{BB962C8B-B14F-4D97-AF65-F5344CB8AC3E}">
        <p14:creationId xmlns:p14="http://schemas.microsoft.com/office/powerpoint/2010/main" val="143307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Geothermal and Biomass</a:t>
            </a:r>
            <a:endParaRPr lang="en-US" dirty="0">
              <a:effectLst>
                <a:outerShdw blurRad="38100" dist="38100" dir="2700000" algn="tl">
                  <a:srgbClr val="000000">
                    <a:alpha val="43137"/>
                  </a:srgbClr>
                </a:outerShdw>
              </a:effectLst>
            </a:endParaRPr>
          </a:p>
        </p:txBody>
      </p:sp>
      <p:pic>
        <p:nvPicPr>
          <p:cNvPr id="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83210" y="3696046"/>
            <a:ext cx="3822700" cy="251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810000"/>
            <a:ext cx="3822700" cy="253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Geothermal Power Pl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6197"/>
            <a:ext cx="2560320" cy="1709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2583180"/>
            <a:ext cx="4419600" cy="954107"/>
          </a:xfrm>
          <a:prstGeom prst="rect">
            <a:avLst/>
          </a:prstGeom>
          <a:noFill/>
        </p:spPr>
        <p:txBody>
          <a:bodyPr wrap="square" rtlCol="0">
            <a:spAutoFit/>
          </a:bodyPr>
          <a:lstStyle/>
          <a:p>
            <a:r>
              <a:rPr lang="en-US" sz="1400" dirty="0" smtClean="0"/>
              <a:t>Geothermal and biomass power plants are thermal plants, much like coal or nuclear plants. </a:t>
            </a:r>
            <a:endParaRPr lang="en-US" sz="1400" dirty="0"/>
          </a:p>
          <a:p>
            <a:r>
              <a:rPr lang="en-US" sz="1400" dirty="0" smtClean="0"/>
              <a:t>Geothermal: heat is extracted from the earth’s crust</a:t>
            </a:r>
          </a:p>
          <a:p>
            <a:r>
              <a:rPr lang="en-US" sz="1400" dirty="0" smtClean="0"/>
              <a:t>Biomass: heat is produced by burning wood or waste</a:t>
            </a:r>
            <a:endParaRPr lang="en-US" sz="1400" dirty="0"/>
          </a:p>
        </p:txBody>
      </p:sp>
    </p:spTree>
    <p:extLst>
      <p:ext uri="{BB962C8B-B14F-4D97-AF65-F5344CB8AC3E}">
        <p14:creationId xmlns:p14="http://schemas.microsoft.com/office/powerpoint/2010/main" val="2461816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544D15-86CD-498F-8C1D-B291320ADCD9}" type="slidenum">
              <a:rPr lang="en-US" smtClean="0"/>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02021482"/>
              </p:ext>
            </p:extLst>
          </p:nvPr>
        </p:nvGraphicFramePr>
        <p:xfrm>
          <a:off x="228600" y="1600201"/>
          <a:ext cx="8686797" cy="5091734"/>
        </p:xfrm>
        <a:graphic>
          <a:graphicData uri="http://schemas.openxmlformats.org/drawingml/2006/table">
            <a:tbl>
              <a:tblPr firstRow="1" bandRow="1">
                <a:tableStyleId>{5C22544A-7EE6-4342-B048-85BDC9FD1C3A}</a:tableStyleId>
              </a:tblPr>
              <a:tblGrid>
                <a:gridCol w="914400"/>
                <a:gridCol w="914400"/>
                <a:gridCol w="838200"/>
                <a:gridCol w="838200"/>
                <a:gridCol w="1905000"/>
                <a:gridCol w="2286000"/>
                <a:gridCol w="990597"/>
              </a:tblGrid>
              <a:tr h="447565">
                <a:tc>
                  <a:txBody>
                    <a:bodyPr/>
                    <a:lstStyle/>
                    <a:p>
                      <a:r>
                        <a:rPr lang="en-US" sz="1100" dirty="0" smtClean="0"/>
                        <a:t>Source</a:t>
                      </a:r>
                      <a:endParaRPr lang="en-US" sz="1100" dirty="0"/>
                    </a:p>
                  </a:txBody>
                  <a:tcPr/>
                </a:tc>
                <a:tc>
                  <a:txBody>
                    <a:bodyPr/>
                    <a:lstStyle/>
                    <a:p>
                      <a:pPr algn="ctr"/>
                      <a:r>
                        <a:rPr lang="en-US" sz="1100" dirty="0" smtClean="0"/>
                        <a:t>(2011) %</a:t>
                      </a:r>
                      <a:r>
                        <a:rPr lang="en-US" sz="1100" baseline="0" dirty="0" smtClean="0"/>
                        <a:t> of generation</a:t>
                      </a:r>
                      <a:endParaRPr lang="en-US" sz="1100" dirty="0"/>
                    </a:p>
                  </a:txBody>
                  <a:tcPr anchor="ctr"/>
                </a:tc>
                <a:tc>
                  <a:txBody>
                    <a:bodyPr/>
                    <a:lstStyle/>
                    <a:p>
                      <a:pPr algn="ctr"/>
                      <a:r>
                        <a:rPr lang="en-US" sz="1100" dirty="0" smtClean="0"/>
                        <a:t>capital cost</a:t>
                      </a:r>
                      <a:endParaRPr lang="en-US" sz="1100" dirty="0"/>
                    </a:p>
                  </a:txBody>
                  <a:tcPr anchor="ctr"/>
                </a:tc>
                <a:tc>
                  <a:txBody>
                    <a:bodyPr/>
                    <a:lstStyle/>
                    <a:p>
                      <a:pPr algn="ctr"/>
                      <a:r>
                        <a:rPr lang="en-US" sz="1100" dirty="0" err="1" smtClean="0"/>
                        <a:t>operationscost</a:t>
                      </a:r>
                      <a:endParaRPr lang="en-US" sz="1100" dirty="0"/>
                    </a:p>
                  </a:txBody>
                  <a:tcPr anchor="ctr"/>
                </a:tc>
                <a:tc>
                  <a:txBody>
                    <a:bodyPr/>
                    <a:lstStyle/>
                    <a:p>
                      <a:pPr algn="ctr"/>
                      <a:r>
                        <a:rPr lang="en-US" sz="1100" dirty="0" smtClean="0"/>
                        <a:t>fuel security</a:t>
                      </a:r>
                      <a:endParaRPr lang="en-US" sz="1100" dirty="0"/>
                    </a:p>
                  </a:txBody>
                  <a:tcPr anchor="ctr"/>
                </a:tc>
                <a:tc>
                  <a:txBody>
                    <a:bodyPr/>
                    <a:lstStyle/>
                    <a:p>
                      <a:pPr algn="ctr"/>
                      <a:r>
                        <a:rPr lang="en-US" sz="1100" dirty="0" smtClean="0"/>
                        <a:t>environmental impacts</a:t>
                      </a:r>
                      <a:endParaRPr lang="en-US" sz="1100" dirty="0"/>
                    </a:p>
                  </a:txBody>
                  <a:tcPr anchor="ctr"/>
                </a:tc>
                <a:tc>
                  <a:txBody>
                    <a:bodyPr/>
                    <a:lstStyle/>
                    <a:p>
                      <a:pPr algn="ctr"/>
                      <a:r>
                        <a:rPr lang="en-US" sz="1100" dirty="0" err="1" smtClean="0"/>
                        <a:t>dispatchable</a:t>
                      </a:r>
                      <a:endParaRPr lang="en-US" sz="1100" dirty="0"/>
                    </a:p>
                  </a:txBody>
                  <a:tcPr anchor="ctr"/>
                </a:tc>
              </a:tr>
              <a:tr h="447565">
                <a:tc>
                  <a:txBody>
                    <a:bodyPr/>
                    <a:lstStyle/>
                    <a:p>
                      <a:r>
                        <a:rPr lang="en-US" sz="1100" dirty="0" smtClean="0"/>
                        <a:t>Coal</a:t>
                      </a:r>
                      <a:endParaRPr lang="en-US" sz="1100" dirty="0"/>
                    </a:p>
                  </a:txBody>
                  <a:tcPr anchor="ctr"/>
                </a:tc>
                <a:tc>
                  <a:txBody>
                    <a:bodyPr/>
                    <a:lstStyle/>
                    <a:p>
                      <a:r>
                        <a:rPr lang="en-US" sz="1100" dirty="0" smtClean="0"/>
                        <a:t>42.2%</a:t>
                      </a:r>
                      <a:endParaRPr lang="en-US" sz="1100" dirty="0"/>
                    </a:p>
                  </a:txBody>
                  <a:tcPr anchor="ctr" anchorCtr="1"/>
                </a:tc>
                <a:tc>
                  <a:txBody>
                    <a:bodyPr/>
                    <a:lstStyle/>
                    <a:p>
                      <a:pPr algn="ctr"/>
                      <a:r>
                        <a:rPr lang="en-US" sz="1100" dirty="0" smtClean="0"/>
                        <a:t>high</a:t>
                      </a:r>
                      <a:endParaRPr lang="en-US" sz="1100" dirty="0"/>
                    </a:p>
                  </a:txBody>
                  <a:tcPr anchor="ctr" anchorCtr="1"/>
                </a:tc>
                <a:tc>
                  <a:txBody>
                    <a:bodyPr/>
                    <a:lstStyle/>
                    <a:p>
                      <a:pPr algn="ctr"/>
                      <a:r>
                        <a:rPr lang="en-US" sz="1100" dirty="0" smtClean="0"/>
                        <a:t>low</a:t>
                      </a:r>
                      <a:endParaRPr lang="en-US" sz="1100" dirty="0"/>
                    </a:p>
                  </a:txBody>
                  <a:tcPr anchor="ctr" anchorCtr="1"/>
                </a:tc>
                <a:tc>
                  <a:txBody>
                    <a:bodyPr/>
                    <a:lstStyle/>
                    <a:p>
                      <a:pPr algn="ctr"/>
                      <a:r>
                        <a:rPr lang="en-US" sz="1100" dirty="0" smtClean="0"/>
                        <a:t>very</a:t>
                      </a:r>
                      <a:r>
                        <a:rPr lang="en-US" sz="1100" baseline="0" dirty="0" smtClean="0"/>
                        <a:t> l</a:t>
                      </a:r>
                      <a:r>
                        <a:rPr lang="en-US" sz="1100" dirty="0" smtClean="0"/>
                        <a:t>arge domestic reserves (&gt;200 </a:t>
                      </a:r>
                      <a:r>
                        <a:rPr lang="en-US" sz="1100" dirty="0" err="1" smtClean="0"/>
                        <a:t>yrs</a:t>
                      </a:r>
                      <a:r>
                        <a:rPr lang="en-US" sz="1100" dirty="0" smtClean="0"/>
                        <a:t>)</a:t>
                      </a:r>
                      <a:endParaRPr lang="en-US" sz="1100" dirty="0"/>
                    </a:p>
                  </a:txBody>
                  <a:tcPr anchor="ctr" anchorCtr="1"/>
                </a:tc>
                <a:tc>
                  <a:txBody>
                    <a:bodyPr/>
                    <a:lstStyle/>
                    <a:p>
                      <a:pPr algn="ctr"/>
                      <a:r>
                        <a:rPr lang="en-US" sz="1100" dirty="0" smtClean="0"/>
                        <a:t>mining impacts;</a:t>
                      </a:r>
                      <a:r>
                        <a:rPr lang="en-US" sz="1100" baseline="0" dirty="0" smtClean="0"/>
                        <a:t> </a:t>
                      </a:r>
                      <a:r>
                        <a:rPr lang="en-US" sz="1100" dirty="0" smtClean="0"/>
                        <a:t>emission of CO2, mercury, particulates,</a:t>
                      </a:r>
                      <a:r>
                        <a:rPr lang="en-US" sz="1100" baseline="0" dirty="0" smtClean="0"/>
                        <a:t> </a:t>
                      </a:r>
                      <a:r>
                        <a:rPr lang="en-US" sz="1100" baseline="0" dirty="0" err="1" smtClean="0"/>
                        <a:t>SO</a:t>
                      </a:r>
                      <a:r>
                        <a:rPr lang="en-US" sz="1100" baseline="-25000" dirty="0" err="1" smtClean="0"/>
                        <a:t>x</a:t>
                      </a:r>
                      <a:r>
                        <a:rPr lang="en-US" sz="1100" baseline="0" dirty="0" smtClean="0"/>
                        <a:t>, </a:t>
                      </a:r>
                      <a:r>
                        <a:rPr lang="en-US" sz="1100" baseline="0" dirty="0" err="1" smtClean="0"/>
                        <a:t>NO</a:t>
                      </a:r>
                      <a:r>
                        <a:rPr lang="en-US" sz="1100" baseline="-25000" dirty="0" err="1" smtClean="0"/>
                        <a:t>x</a:t>
                      </a:r>
                      <a:r>
                        <a:rPr lang="en-US" sz="1100" baseline="0" dirty="0" smtClean="0"/>
                        <a:t>; high water use</a:t>
                      </a:r>
                      <a:endParaRPr lang="en-US" sz="1100" dirty="0"/>
                    </a:p>
                  </a:txBody>
                  <a:tcPr anchor="ctr" anchorCtr="1"/>
                </a:tc>
                <a:tc>
                  <a:txBody>
                    <a:bodyPr/>
                    <a:lstStyle/>
                    <a:p>
                      <a:pPr algn="ctr"/>
                      <a:r>
                        <a:rPr lang="en-US" sz="1100" dirty="0" smtClean="0"/>
                        <a:t>yes</a:t>
                      </a:r>
                      <a:endParaRPr lang="en-US" sz="1100" dirty="0"/>
                    </a:p>
                  </a:txBody>
                  <a:tcPr anchor="ctr" anchorCtr="1"/>
                </a:tc>
              </a:tr>
              <a:tr h="476469">
                <a:tc>
                  <a:txBody>
                    <a:bodyPr/>
                    <a:lstStyle/>
                    <a:p>
                      <a:r>
                        <a:rPr lang="en-US" sz="1100" dirty="0" smtClean="0"/>
                        <a:t>Natural gas</a:t>
                      </a:r>
                    </a:p>
                  </a:txBody>
                  <a:tcPr anchor="ctr"/>
                </a:tc>
                <a:tc>
                  <a:txBody>
                    <a:bodyPr/>
                    <a:lstStyle/>
                    <a:p>
                      <a:r>
                        <a:rPr lang="en-US" sz="1100" dirty="0" smtClean="0"/>
                        <a:t>24.7%</a:t>
                      </a:r>
                      <a:endParaRPr lang="en-US" sz="1100" dirty="0"/>
                    </a:p>
                  </a:txBody>
                  <a:tcPr anchor="ctr" anchorCtr="1"/>
                </a:tc>
                <a:tc>
                  <a:txBody>
                    <a:bodyPr/>
                    <a:lstStyle/>
                    <a:p>
                      <a:pPr algn="ctr"/>
                      <a:r>
                        <a:rPr lang="en-US" sz="1100" dirty="0" smtClean="0"/>
                        <a:t>moderate</a:t>
                      </a:r>
                      <a:endParaRPr lang="en-US" sz="1100" dirty="0"/>
                    </a:p>
                  </a:txBody>
                  <a:tcPr anchor="ctr" anchorCtr="1"/>
                </a:tc>
                <a:tc>
                  <a:txBody>
                    <a:bodyPr/>
                    <a:lstStyle/>
                    <a:p>
                      <a:pPr algn="ctr"/>
                      <a:r>
                        <a:rPr lang="en-US" sz="1100" dirty="0" smtClean="0"/>
                        <a:t>moderate</a:t>
                      </a:r>
                      <a:endParaRPr lang="en-US" sz="1100" dirty="0"/>
                    </a:p>
                  </a:txBody>
                  <a:tcPr anchor="ctr" anchorCtr="1"/>
                </a:tc>
                <a:tc>
                  <a:txBody>
                    <a:bodyPr/>
                    <a:lstStyle/>
                    <a:p>
                      <a:pPr algn="ctr"/>
                      <a:r>
                        <a:rPr lang="en-US" sz="1100" dirty="0" smtClean="0"/>
                        <a:t>large and rapidly</a:t>
                      </a:r>
                      <a:r>
                        <a:rPr lang="en-US" sz="1100" baseline="0" dirty="0" smtClean="0"/>
                        <a:t> increasing domestic reserves (&gt;100 </a:t>
                      </a:r>
                      <a:r>
                        <a:rPr lang="en-US" sz="1100" baseline="0" dirty="0" err="1" smtClean="0"/>
                        <a:t>yrs</a:t>
                      </a:r>
                      <a:r>
                        <a:rPr lang="en-US" sz="1100" baseline="0" dirty="0" smtClean="0"/>
                        <a:t>)</a:t>
                      </a:r>
                      <a:endParaRPr lang="en-US" sz="1100" dirty="0"/>
                    </a:p>
                  </a:txBody>
                  <a:tcPr anchor="ctr" anchorCtr="1"/>
                </a:tc>
                <a:tc>
                  <a:txBody>
                    <a:bodyPr/>
                    <a:lstStyle/>
                    <a:p>
                      <a:pPr algn="ctr"/>
                      <a:r>
                        <a:rPr lang="en-US" sz="1100" dirty="0" smtClean="0"/>
                        <a:t>drilling impacts, emission</a:t>
                      </a:r>
                      <a:r>
                        <a:rPr lang="en-US" sz="1100" baseline="0" dirty="0" smtClean="0"/>
                        <a:t> of CO2, high water use</a:t>
                      </a:r>
                      <a:endParaRPr lang="en-US" sz="1100" dirty="0"/>
                    </a:p>
                  </a:txBody>
                  <a:tcPr anchor="ctr" anchorCtr="1"/>
                </a:tc>
                <a:tc>
                  <a:txBody>
                    <a:bodyPr/>
                    <a:lstStyle/>
                    <a:p>
                      <a:pPr algn="ctr"/>
                      <a:r>
                        <a:rPr lang="en-US" sz="1100" dirty="0" smtClean="0"/>
                        <a:t>yes</a:t>
                      </a:r>
                      <a:endParaRPr lang="en-US" sz="1100" dirty="0"/>
                    </a:p>
                  </a:txBody>
                  <a:tcPr anchor="ctr" anchorCtr="1"/>
                </a:tc>
              </a:tr>
              <a:tr h="447565">
                <a:tc>
                  <a:txBody>
                    <a:bodyPr/>
                    <a:lstStyle/>
                    <a:p>
                      <a:r>
                        <a:rPr lang="en-US" sz="1100" dirty="0" smtClean="0"/>
                        <a:t>Nuclear</a:t>
                      </a:r>
                      <a:endParaRPr lang="en-US" sz="1100" dirty="0"/>
                    </a:p>
                  </a:txBody>
                  <a:tcPr anchor="ctr"/>
                </a:tc>
                <a:tc>
                  <a:txBody>
                    <a:bodyPr/>
                    <a:lstStyle/>
                    <a:p>
                      <a:r>
                        <a:rPr lang="en-US" sz="1100" dirty="0" smtClean="0"/>
                        <a:t>19.2%</a:t>
                      </a:r>
                    </a:p>
                  </a:txBody>
                  <a:tcPr anchor="ctr" anchorCtr="1"/>
                </a:tc>
                <a:tc>
                  <a:txBody>
                    <a:bodyPr/>
                    <a:lstStyle/>
                    <a:p>
                      <a:pPr algn="ctr"/>
                      <a:r>
                        <a:rPr lang="en-US" sz="1100" dirty="0" smtClean="0"/>
                        <a:t>very high</a:t>
                      </a:r>
                      <a:endParaRPr lang="en-US" sz="1100" dirty="0"/>
                    </a:p>
                  </a:txBody>
                  <a:tcPr anchor="ctr" anchorCtr="1"/>
                </a:tc>
                <a:tc>
                  <a:txBody>
                    <a:bodyPr/>
                    <a:lstStyle/>
                    <a:p>
                      <a:pPr algn="ctr"/>
                      <a:r>
                        <a:rPr lang="en-US" sz="1100" dirty="0" smtClean="0"/>
                        <a:t>low</a:t>
                      </a:r>
                      <a:endParaRPr lang="en-US" sz="1100" dirty="0"/>
                    </a:p>
                  </a:txBody>
                  <a:tcPr anchor="ctr" anchorCtr="1"/>
                </a:tc>
                <a:tc>
                  <a:txBody>
                    <a:bodyPr/>
                    <a:lstStyle/>
                    <a:p>
                      <a:pPr algn="ctr"/>
                      <a:r>
                        <a:rPr lang="en-US" sz="1100" dirty="0" smtClean="0"/>
                        <a:t>large international</a:t>
                      </a:r>
                      <a:r>
                        <a:rPr lang="en-US" sz="1100" baseline="0" dirty="0" smtClean="0"/>
                        <a:t> and domestic reserves</a:t>
                      </a:r>
                      <a:endParaRPr lang="en-US" sz="1100" dirty="0"/>
                    </a:p>
                  </a:txBody>
                  <a:tcPr anchor="ctr" anchorCtr="1"/>
                </a:tc>
                <a:tc>
                  <a:txBody>
                    <a:bodyPr/>
                    <a:lstStyle/>
                    <a:p>
                      <a:pPr algn="ctr"/>
                      <a:r>
                        <a:rPr lang="en-US" sz="1100" dirty="0" smtClean="0"/>
                        <a:t>mining</a:t>
                      </a:r>
                      <a:r>
                        <a:rPr lang="en-US" sz="1100" baseline="0" dirty="0" smtClean="0"/>
                        <a:t> of radioactive substances, disposal of radioactive waste, high water use</a:t>
                      </a:r>
                      <a:endParaRPr lang="en-US" sz="1100" dirty="0"/>
                    </a:p>
                  </a:txBody>
                  <a:tcPr anchor="ctr" anchorCtr="1"/>
                </a:tc>
                <a:tc>
                  <a:txBody>
                    <a:bodyPr/>
                    <a:lstStyle/>
                    <a:p>
                      <a:pPr algn="ctr"/>
                      <a:r>
                        <a:rPr lang="en-US" sz="1100" dirty="0" smtClean="0"/>
                        <a:t>yes</a:t>
                      </a:r>
                      <a:endParaRPr lang="en-US" sz="1100" dirty="0"/>
                    </a:p>
                  </a:txBody>
                  <a:tcPr anchor="ctr" anchorCtr="1"/>
                </a:tc>
              </a:tr>
              <a:tr h="447565">
                <a:tc>
                  <a:txBody>
                    <a:bodyPr/>
                    <a:lstStyle/>
                    <a:p>
                      <a:r>
                        <a:rPr lang="en-US" sz="1100" dirty="0" smtClean="0"/>
                        <a:t>Hydro</a:t>
                      </a:r>
                      <a:endParaRPr lang="en-US" sz="1100" dirty="0"/>
                    </a:p>
                  </a:txBody>
                  <a:tcPr anchor="ctr"/>
                </a:tc>
                <a:tc>
                  <a:txBody>
                    <a:bodyPr/>
                    <a:lstStyle/>
                    <a:p>
                      <a:r>
                        <a:rPr lang="en-US" sz="1100" dirty="0" smtClean="0"/>
                        <a:t>7.9%</a:t>
                      </a:r>
                      <a:endParaRPr lang="en-US" sz="1100" dirty="0"/>
                    </a:p>
                  </a:txBody>
                  <a:tcPr anchor="ctr" anchorCtr="1"/>
                </a:tc>
                <a:tc>
                  <a:txBody>
                    <a:bodyPr/>
                    <a:lstStyle/>
                    <a:p>
                      <a:pPr algn="ctr"/>
                      <a:r>
                        <a:rPr lang="en-US" sz="1100" dirty="0" smtClean="0"/>
                        <a:t>high</a:t>
                      </a:r>
                      <a:endParaRPr lang="en-US" sz="1100" dirty="0"/>
                    </a:p>
                  </a:txBody>
                  <a:tcPr anchor="ctr" anchorCtr="1"/>
                </a:tc>
                <a:tc>
                  <a:txBody>
                    <a:bodyPr/>
                    <a:lstStyle/>
                    <a:p>
                      <a:pPr algn="ctr"/>
                      <a:r>
                        <a:rPr lang="en-US" sz="1100" dirty="0" smtClean="0"/>
                        <a:t>very low</a:t>
                      </a:r>
                      <a:endParaRPr lang="en-US" sz="1100" dirty="0"/>
                    </a:p>
                  </a:txBody>
                  <a:tcPr anchor="ctr" anchorCtr="1"/>
                </a:tc>
                <a:tc>
                  <a:txBody>
                    <a:bodyPr/>
                    <a:lstStyle/>
                    <a:p>
                      <a:pPr algn="ctr"/>
                      <a:r>
                        <a:rPr lang="en-US" sz="1100" dirty="0" smtClean="0"/>
                        <a:t>risk of</a:t>
                      </a:r>
                      <a:r>
                        <a:rPr lang="en-US" sz="1100" baseline="0" dirty="0" smtClean="0"/>
                        <a:t> drought, </a:t>
                      </a:r>
                      <a:r>
                        <a:rPr lang="en-US" sz="1100" baseline="0" dirty="0" err="1" smtClean="0"/>
                        <a:t>a</a:t>
                      </a:r>
                      <a:r>
                        <a:rPr lang="en-US" sz="1100" dirty="0" err="1" smtClean="0"/>
                        <a:t>dd’l</a:t>
                      </a:r>
                      <a:r>
                        <a:rPr lang="en-US" sz="1100" dirty="0" smtClean="0"/>
                        <a:t> large hydro</a:t>
                      </a:r>
                      <a:r>
                        <a:rPr lang="en-US" sz="1100" baseline="0" dirty="0" smtClean="0"/>
                        <a:t> installations unlikely </a:t>
                      </a:r>
                      <a:endParaRPr lang="en-US" sz="1100" dirty="0"/>
                    </a:p>
                  </a:txBody>
                  <a:tcPr anchor="ctr" anchorCtr="1"/>
                </a:tc>
                <a:tc>
                  <a:txBody>
                    <a:bodyPr/>
                    <a:lstStyle/>
                    <a:p>
                      <a:pPr algn="ctr"/>
                      <a:r>
                        <a:rPr lang="en-US" sz="1100" dirty="0" smtClean="0"/>
                        <a:t>land use changes,</a:t>
                      </a:r>
                      <a:r>
                        <a:rPr lang="en-US" sz="1100" baseline="0" dirty="0" smtClean="0"/>
                        <a:t> disruption to fish and other aquatic life</a:t>
                      </a:r>
                      <a:endParaRPr lang="en-US" sz="1100" dirty="0"/>
                    </a:p>
                  </a:txBody>
                  <a:tcPr anchor="ctr" anchorCtr="1"/>
                </a:tc>
                <a:tc>
                  <a:txBody>
                    <a:bodyPr/>
                    <a:lstStyle/>
                    <a:p>
                      <a:pPr algn="ctr"/>
                      <a:r>
                        <a:rPr lang="en-US" sz="1100" dirty="0" smtClean="0"/>
                        <a:t>somewhat</a:t>
                      </a:r>
                      <a:endParaRPr lang="en-US" sz="1100" dirty="0"/>
                    </a:p>
                  </a:txBody>
                  <a:tcPr anchor="ctr" anchorCtr="1"/>
                </a:tc>
              </a:tr>
              <a:tr h="447565">
                <a:tc>
                  <a:txBody>
                    <a:bodyPr/>
                    <a:lstStyle/>
                    <a:p>
                      <a:r>
                        <a:rPr lang="en-US" sz="1100" dirty="0" smtClean="0"/>
                        <a:t>Wind</a:t>
                      </a:r>
                      <a:endParaRPr lang="en-US" sz="1100" dirty="0"/>
                    </a:p>
                  </a:txBody>
                  <a:tcPr anchor="ctr"/>
                </a:tc>
                <a:tc>
                  <a:txBody>
                    <a:bodyPr/>
                    <a:lstStyle/>
                    <a:p>
                      <a:r>
                        <a:rPr lang="en-US" sz="1100" dirty="0" smtClean="0"/>
                        <a:t>2.9%</a:t>
                      </a:r>
                      <a:endParaRPr lang="en-US" sz="11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high</a:t>
                      </a:r>
                    </a:p>
                  </a:txBody>
                  <a:tcPr anchor="ctr" anchorCtr="1"/>
                </a:tc>
                <a:tc>
                  <a:txBody>
                    <a:bodyPr/>
                    <a:lstStyle/>
                    <a:p>
                      <a:pPr algn="ctr"/>
                      <a:r>
                        <a:rPr lang="en-US" sz="1100" dirty="0" smtClean="0"/>
                        <a:t>low</a:t>
                      </a:r>
                      <a:endParaRPr lang="en-US" sz="1100" dirty="0"/>
                    </a:p>
                  </a:txBody>
                  <a:tcPr anchor="ctr" anchorCtr="1"/>
                </a:tc>
                <a:tc>
                  <a:txBody>
                    <a:bodyPr/>
                    <a:lstStyle/>
                    <a:p>
                      <a:pPr algn="ctr"/>
                      <a:r>
                        <a:rPr lang="en-US" sz="1100" dirty="0" smtClean="0"/>
                        <a:t>large domestic resource base, but not co-located with population</a:t>
                      </a:r>
                      <a:endParaRPr lang="en-US" sz="1100" dirty="0"/>
                    </a:p>
                  </a:txBody>
                  <a:tcPr anchor="ctr" anchorCtr="1"/>
                </a:tc>
                <a:tc>
                  <a:txBody>
                    <a:bodyPr/>
                    <a:lstStyle/>
                    <a:p>
                      <a:pPr algn="ctr"/>
                      <a:r>
                        <a:rPr lang="en-US" sz="1100" dirty="0" smtClean="0"/>
                        <a:t>noise pollution, bird strike, land</a:t>
                      </a:r>
                      <a:r>
                        <a:rPr lang="en-US" sz="1100" baseline="0" dirty="0" smtClean="0"/>
                        <a:t> use changes</a:t>
                      </a:r>
                      <a:endParaRPr lang="en-US" sz="1100" dirty="0"/>
                    </a:p>
                  </a:txBody>
                  <a:tcPr anchor="ctr" anchorCtr="1"/>
                </a:tc>
                <a:tc>
                  <a:txBody>
                    <a:bodyPr/>
                    <a:lstStyle/>
                    <a:p>
                      <a:pPr algn="ctr"/>
                      <a:r>
                        <a:rPr lang="en-US" sz="1100" dirty="0" smtClean="0"/>
                        <a:t>no</a:t>
                      </a:r>
                      <a:endParaRPr lang="en-US" sz="1100" dirty="0"/>
                    </a:p>
                  </a:txBody>
                  <a:tcPr anchor="ctr" anchorCtr="1"/>
                </a:tc>
              </a:tr>
              <a:tr h="447565">
                <a:tc>
                  <a:txBody>
                    <a:bodyPr/>
                    <a:lstStyle/>
                    <a:p>
                      <a:r>
                        <a:rPr lang="en-US" sz="1100" dirty="0" smtClean="0"/>
                        <a:t>Solar PV</a:t>
                      </a:r>
                      <a:endParaRPr lang="en-US" sz="1100" dirty="0"/>
                    </a:p>
                  </a:txBody>
                  <a:tcPr anchor="ctr"/>
                </a:tc>
                <a:tc rowSpan="2">
                  <a:txBody>
                    <a:bodyPr/>
                    <a:lstStyle/>
                    <a:p>
                      <a:r>
                        <a:rPr lang="en-US" sz="1100" dirty="0" smtClean="0"/>
                        <a:t>0.04% combined solar PV and solar thermal</a:t>
                      </a:r>
                      <a:endParaRPr lang="en-US" sz="11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very high</a:t>
                      </a:r>
                    </a:p>
                  </a:txBody>
                  <a:tcPr anchor="ctr" anchorCtr="1"/>
                </a:tc>
                <a:tc>
                  <a:txBody>
                    <a:bodyPr/>
                    <a:lstStyle/>
                    <a:p>
                      <a:pPr algn="ctr"/>
                      <a:r>
                        <a:rPr lang="en-US" sz="1100" dirty="0" smtClean="0"/>
                        <a:t>low</a:t>
                      </a:r>
                      <a:endParaRPr lang="en-US" sz="1100" dirty="0"/>
                    </a:p>
                  </a:txBody>
                  <a:tcPr anchor="ctr" anchorCtr="1"/>
                </a:tc>
                <a:tc rowSpan="2">
                  <a:txBody>
                    <a:bodyPr/>
                    <a:lstStyle/>
                    <a:p>
                      <a:pPr algn="ctr"/>
                      <a:r>
                        <a:rPr lang="en-US" sz="1100" dirty="0" smtClean="0"/>
                        <a:t>large domestic resource base</a:t>
                      </a:r>
                      <a:endParaRPr lang="en-US" sz="1100" dirty="0"/>
                    </a:p>
                  </a:txBody>
                  <a:tcPr anchor="ctr" anchorCtr="1"/>
                </a:tc>
                <a:tc>
                  <a:txBody>
                    <a:bodyPr/>
                    <a:lstStyle/>
                    <a:p>
                      <a:pPr algn="ctr"/>
                      <a:r>
                        <a:rPr lang="en-US" sz="1100" dirty="0" smtClean="0"/>
                        <a:t>some materials used in</a:t>
                      </a:r>
                      <a:r>
                        <a:rPr lang="en-US" sz="1100" baseline="0" dirty="0" smtClean="0"/>
                        <a:t> manufacture are toxic, land use changes</a:t>
                      </a:r>
                      <a:endParaRPr lang="en-US" sz="1100" dirty="0"/>
                    </a:p>
                  </a:txBody>
                  <a:tcPr anchor="ctr" anchorCtr="1"/>
                </a:tc>
                <a:tc>
                  <a:txBody>
                    <a:bodyPr/>
                    <a:lstStyle/>
                    <a:p>
                      <a:pPr algn="ctr"/>
                      <a:r>
                        <a:rPr lang="en-US" sz="1100" dirty="0" smtClean="0"/>
                        <a:t>no</a:t>
                      </a:r>
                      <a:endParaRPr lang="en-US" sz="1100" dirty="0"/>
                    </a:p>
                  </a:txBody>
                  <a:tcPr anchor="ctr" anchorCtr="1"/>
                </a:tc>
              </a:tr>
              <a:tr h="447565">
                <a:tc>
                  <a:txBody>
                    <a:bodyPr/>
                    <a:lstStyle/>
                    <a:p>
                      <a:r>
                        <a:rPr lang="en-US" sz="1100" dirty="0" smtClean="0"/>
                        <a:t>Solar thermal</a:t>
                      </a:r>
                      <a:endParaRPr lang="en-US" sz="1100" dirty="0"/>
                    </a:p>
                  </a:txBody>
                  <a:tcPr anchor="ctr"/>
                </a:tc>
                <a:tc vMerge="1">
                  <a:txBody>
                    <a:bodyPr/>
                    <a:lstStyle/>
                    <a:p>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very</a:t>
                      </a:r>
                      <a:r>
                        <a:rPr lang="en-US" sz="1100" baseline="0" dirty="0" smtClean="0"/>
                        <a:t> </a:t>
                      </a:r>
                      <a:r>
                        <a:rPr lang="en-US" sz="1100" dirty="0" smtClean="0"/>
                        <a:t>high</a:t>
                      </a:r>
                    </a:p>
                  </a:txBody>
                  <a:tcPr anchor="ctr" anchorCtr="1"/>
                </a:tc>
                <a:tc>
                  <a:txBody>
                    <a:bodyPr/>
                    <a:lstStyle/>
                    <a:p>
                      <a:pPr algn="ctr"/>
                      <a:r>
                        <a:rPr lang="en-US" sz="1100" dirty="0" smtClean="0"/>
                        <a:t>low</a:t>
                      </a:r>
                      <a:endParaRPr lang="en-US" sz="1100" dirty="0"/>
                    </a:p>
                  </a:txBody>
                  <a:tcPr anchor="ctr" anchorCtr="1"/>
                </a:tc>
                <a:tc vMerge="1">
                  <a:txBody>
                    <a:bodyPr/>
                    <a:lstStyle/>
                    <a:p>
                      <a:pPr algn="ctr"/>
                      <a:endParaRPr lang="en-US" sz="1100" dirty="0"/>
                    </a:p>
                  </a:txBody>
                  <a:tcPr anchor="ctr" anchorCtr="1"/>
                </a:tc>
                <a:tc>
                  <a:txBody>
                    <a:bodyPr/>
                    <a:lstStyle/>
                    <a:p>
                      <a:pPr algn="ctr"/>
                      <a:r>
                        <a:rPr lang="en-US" sz="1100" dirty="0" smtClean="0"/>
                        <a:t>land use changes</a:t>
                      </a:r>
                      <a:endParaRPr lang="en-US" sz="1100" dirty="0"/>
                    </a:p>
                  </a:txBody>
                  <a:tcPr anchor="ctr" anchorCtr="1"/>
                </a:tc>
                <a:tc>
                  <a:txBody>
                    <a:bodyPr/>
                    <a:lstStyle/>
                    <a:p>
                      <a:pPr algn="ctr"/>
                      <a:r>
                        <a:rPr lang="en-US" sz="1100" dirty="0" smtClean="0"/>
                        <a:t>somewhat</a:t>
                      </a:r>
                      <a:endParaRPr lang="en-US" sz="1100" dirty="0"/>
                    </a:p>
                  </a:txBody>
                  <a:tcPr anchor="ctr" anchorCtr="1"/>
                </a:tc>
              </a:tr>
              <a:tr h="447565">
                <a:tc>
                  <a:txBody>
                    <a:bodyPr/>
                    <a:lstStyle/>
                    <a:p>
                      <a:r>
                        <a:rPr lang="en-US" sz="1100" dirty="0" smtClean="0"/>
                        <a:t>Geothermal</a:t>
                      </a:r>
                      <a:endParaRPr lang="en-US" sz="1100" dirty="0"/>
                    </a:p>
                  </a:txBody>
                  <a:tcPr anchor="ctr"/>
                </a:tc>
                <a:tc>
                  <a:txBody>
                    <a:bodyPr/>
                    <a:lstStyle/>
                    <a:p>
                      <a:r>
                        <a:rPr lang="en-US" sz="1100" dirty="0" smtClean="0"/>
                        <a:t>0.4%</a:t>
                      </a:r>
                      <a:endParaRPr lang="en-US" sz="1100" dirty="0"/>
                    </a:p>
                  </a:txBody>
                  <a:tcPr anchor="ctr" anchorCtr="1"/>
                </a:tc>
                <a:tc>
                  <a:txBody>
                    <a:bodyPr/>
                    <a:lstStyle/>
                    <a:p>
                      <a:pPr algn="ctr"/>
                      <a:r>
                        <a:rPr lang="en-US" sz="1100" dirty="0" smtClean="0"/>
                        <a:t>moderate</a:t>
                      </a:r>
                      <a:endParaRPr lang="en-US" sz="1100" dirty="0"/>
                    </a:p>
                  </a:txBody>
                  <a:tcPr anchor="ctr" anchorCtr="1"/>
                </a:tc>
                <a:tc>
                  <a:txBody>
                    <a:bodyPr/>
                    <a:lstStyle/>
                    <a:p>
                      <a:pPr algn="ctr"/>
                      <a:r>
                        <a:rPr lang="en-US" sz="1100" dirty="0" smtClean="0"/>
                        <a:t>high</a:t>
                      </a:r>
                      <a:endParaRPr lang="en-US" sz="1100" dirty="0"/>
                    </a:p>
                  </a:txBody>
                  <a:tcPr anchor="ctr" anchorCtr="1"/>
                </a:tc>
                <a:tc>
                  <a:txBody>
                    <a:bodyPr/>
                    <a:lstStyle/>
                    <a:p>
                      <a:pPr algn="ctr"/>
                      <a:r>
                        <a:rPr lang="en-US" sz="1100" dirty="0" smtClean="0"/>
                        <a:t>large domestic resource base</a:t>
                      </a:r>
                      <a:endParaRPr lang="en-US" sz="1100" dirty="0"/>
                    </a:p>
                  </a:txBody>
                  <a:tcPr anchor="ctr" anchorCtr="1"/>
                </a:tc>
                <a:tc>
                  <a:txBody>
                    <a:bodyPr/>
                    <a:lstStyle/>
                    <a:p>
                      <a:pPr algn="ctr"/>
                      <a:r>
                        <a:rPr lang="en-US" sz="1100" dirty="0" smtClean="0"/>
                        <a:t>induced</a:t>
                      </a:r>
                      <a:r>
                        <a:rPr lang="en-US" sz="1100" baseline="0" dirty="0" smtClean="0"/>
                        <a:t> seismic activity, water contamination</a:t>
                      </a:r>
                      <a:endParaRPr lang="en-US" sz="1100" dirty="0"/>
                    </a:p>
                  </a:txBody>
                  <a:tcPr anchor="ctr" anchorCtr="1"/>
                </a:tc>
                <a:tc>
                  <a:txBody>
                    <a:bodyPr/>
                    <a:lstStyle/>
                    <a:p>
                      <a:pPr algn="ctr"/>
                      <a:r>
                        <a:rPr lang="en-US" sz="1100" dirty="0" smtClean="0"/>
                        <a:t>yes</a:t>
                      </a:r>
                      <a:endParaRPr lang="en-US" sz="1100" dirty="0"/>
                    </a:p>
                  </a:txBody>
                  <a:tcPr anchor="ctr" anchorCtr="1"/>
                </a:tc>
              </a:tr>
              <a:tr h="447565">
                <a:tc>
                  <a:txBody>
                    <a:bodyPr/>
                    <a:lstStyle/>
                    <a:p>
                      <a:r>
                        <a:rPr lang="en-US" sz="1100" dirty="0" smtClean="0"/>
                        <a:t>Biomass</a:t>
                      </a:r>
                      <a:endParaRPr lang="en-US" sz="1100" dirty="0"/>
                    </a:p>
                  </a:txBody>
                  <a:tcPr anchor="ctr"/>
                </a:tc>
                <a:tc>
                  <a:txBody>
                    <a:bodyPr/>
                    <a:lstStyle/>
                    <a:p>
                      <a:r>
                        <a:rPr lang="en-US" sz="1100" dirty="0" smtClean="0"/>
                        <a:t>1.4%</a:t>
                      </a:r>
                      <a:endParaRPr lang="en-US" sz="1100" dirty="0"/>
                    </a:p>
                  </a:txBody>
                  <a:tcPr anchor="ctr" anchorCtr="1"/>
                </a:tc>
                <a:tc>
                  <a:txBody>
                    <a:bodyPr/>
                    <a:lstStyle/>
                    <a:p>
                      <a:pPr algn="ctr"/>
                      <a:r>
                        <a:rPr lang="en-US" sz="1100" dirty="0" smtClean="0"/>
                        <a:t>moderate</a:t>
                      </a:r>
                      <a:endParaRPr lang="en-US" sz="1100" dirty="0"/>
                    </a:p>
                  </a:txBody>
                  <a:tcPr anchor="ctr" anchorCtr="1"/>
                </a:tc>
                <a:tc>
                  <a:txBody>
                    <a:bodyPr/>
                    <a:lstStyle/>
                    <a:p>
                      <a:pPr algn="ctr"/>
                      <a:r>
                        <a:rPr lang="en-US" sz="1100" dirty="0" smtClean="0"/>
                        <a:t>high</a:t>
                      </a:r>
                      <a:endParaRPr lang="en-US" sz="1100" dirty="0"/>
                    </a:p>
                  </a:txBody>
                  <a:tcPr anchor="ctr" anchorCtr="1"/>
                </a:tc>
                <a:tc>
                  <a:txBody>
                    <a:bodyPr/>
                    <a:lstStyle/>
                    <a:p>
                      <a:pPr algn="ctr"/>
                      <a:endParaRPr lang="en-US" sz="1100" dirty="0"/>
                    </a:p>
                  </a:txBody>
                  <a:tcPr anchor="ctr" anchorCtr="1"/>
                </a:tc>
                <a:tc>
                  <a:txBody>
                    <a:bodyPr/>
                    <a:lstStyle/>
                    <a:p>
                      <a:pPr algn="ctr"/>
                      <a:endParaRPr lang="en-US" sz="1100" dirty="0"/>
                    </a:p>
                  </a:txBody>
                  <a:tcPr anchor="ctr" anchorCtr="1"/>
                </a:tc>
                <a:tc>
                  <a:txBody>
                    <a:bodyPr/>
                    <a:lstStyle/>
                    <a:p>
                      <a:pPr algn="ctr"/>
                      <a:r>
                        <a:rPr lang="en-US" sz="1100" dirty="0" smtClean="0"/>
                        <a:t>yes</a:t>
                      </a:r>
                      <a:endParaRPr lang="en-US" sz="1100" dirty="0"/>
                    </a:p>
                  </a:txBody>
                  <a:tcPr anchor="ctr" anchorCtr="1"/>
                </a:tc>
              </a:tr>
            </a:tbl>
          </a:graphicData>
        </a:graphic>
      </p:graphicFrame>
      <p:sp>
        <p:nvSpPr>
          <p:cNvPr id="4" name="Title 1"/>
          <p:cNvSpPr txBox="1">
            <a:spLocks/>
          </p:cNvSpPr>
          <p:nvPr/>
        </p:nvSpPr>
        <p:spPr>
          <a:xfrm>
            <a:off x="3733800" y="338328"/>
            <a:ext cx="4953000" cy="88087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effectLst>
                  <a:outerShdw blurRad="38100" dist="38100" dir="2700000" algn="tl">
                    <a:srgbClr val="000000">
                      <a:alpha val="43137"/>
                    </a:srgbClr>
                  </a:outerShdw>
                </a:effectLst>
              </a:rPr>
              <a:t>Dispatchable</a:t>
            </a:r>
            <a:r>
              <a:rPr lang="en-US" dirty="0" smtClean="0">
                <a:effectLst>
                  <a:outerShdw blurRad="38100" dist="38100" dir="2700000" algn="tl">
                    <a:srgbClr val="000000">
                      <a:alpha val="43137"/>
                    </a:srgbClr>
                  </a:outerShdw>
                </a:effectLst>
              </a:rPr>
              <a:t> Power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8995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15"/>
          <a:stretch/>
        </p:blipFill>
        <p:spPr bwMode="auto">
          <a:xfrm>
            <a:off x="1828800" y="2579914"/>
            <a:ext cx="6069768" cy="412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a:t>  </a:t>
            </a:r>
            <a:r>
              <a:rPr lang="en-US" b="1" dirty="0" smtClean="0">
                <a:effectLst>
                  <a:outerShdw blurRad="38100" dist="38100" dir="2700000" algn="tl">
                    <a:srgbClr val="000000">
                      <a:alpha val="43137"/>
                    </a:srgbClr>
                  </a:outerShdw>
                </a:effectLst>
              </a:rPr>
              <a:t>Part 3: Transmission</a:t>
            </a:r>
            <a:endParaRPr lang="en-US" b="1"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1" y="3733800"/>
            <a:ext cx="11715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41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Introduction </a:t>
            </a:r>
            <a:r>
              <a:rPr lang="en-US" dirty="0">
                <a:effectLst>
                  <a:outerShdw blurRad="38100" dist="38100" dir="2700000" algn="tl">
                    <a:srgbClr val="000000">
                      <a:alpha val="43137"/>
                    </a:srgbClr>
                  </a:outerShdw>
                </a:effectLst>
              </a:rPr>
              <a:t>and Overview </a:t>
            </a:r>
          </a:p>
        </p:txBody>
      </p:sp>
      <p:sp>
        <p:nvSpPr>
          <p:cNvPr id="5" name="Content Placeholder 4"/>
          <p:cNvSpPr>
            <a:spLocks noGrp="1"/>
          </p:cNvSpPr>
          <p:nvPr>
            <p:ph idx="1"/>
          </p:nvPr>
        </p:nvSpPr>
        <p:spPr/>
        <p:txBody>
          <a:bodyPr>
            <a:normAutofit/>
          </a:bodyPr>
          <a:lstStyle/>
          <a:p>
            <a:pPr>
              <a:buFont typeface="Wingdings" charset="2"/>
              <a:buChar char="ü"/>
            </a:pPr>
            <a:r>
              <a:rPr lang="en-US" sz="3200" dirty="0" smtClean="0"/>
              <a:t>Part </a:t>
            </a:r>
            <a:r>
              <a:rPr lang="en-US" sz="3200" dirty="0"/>
              <a:t>1</a:t>
            </a:r>
            <a:r>
              <a:rPr lang="en-US" sz="3200" dirty="0" smtClean="0"/>
              <a:t>: Background</a:t>
            </a:r>
            <a:endParaRPr lang="en-US" sz="3200" dirty="0"/>
          </a:p>
          <a:p>
            <a:pPr>
              <a:buFont typeface="Wingdings" charset="2"/>
              <a:buChar char="ü"/>
            </a:pPr>
            <a:r>
              <a:rPr lang="en-US" sz="3200" dirty="0"/>
              <a:t>Part 2</a:t>
            </a:r>
            <a:r>
              <a:rPr lang="en-US" sz="3200" dirty="0" smtClean="0"/>
              <a:t>: Generation</a:t>
            </a:r>
            <a:endParaRPr lang="en-US" sz="3200" dirty="0"/>
          </a:p>
          <a:p>
            <a:pPr>
              <a:buFont typeface="Wingdings" charset="2"/>
              <a:buChar char="ü"/>
            </a:pPr>
            <a:r>
              <a:rPr lang="en-US" sz="3200" dirty="0"/>
              <a:t>Part 3</a:t>
            </a:r>
            <a:r>
              <a:rPr lang="en-US" sz="3200" dirty="0" smtClean="0"/>
              <a:t>: Transmission</a:t>
            </a:r>
            <a:endParaRPr lang="en-US" sz="3200" dirty="0"/>
          </a:p>
          <a:p>
            <a:pPr>
              <a:buFont typeface="Wingdings" charset="2"/>
              <a:buChar char="ü"/>
            </a:pPr>
            <a:r>
              <a:rPr lang="en-US" sz="3200" dirty="0"/>
              <a:t>Part 4</a:t>
            </a:r>
            <a:r>
              <a:rPr lang="en-US" sz="3200" dirty="0" smtClean="0"/>
              <a:t>: Distribution</a:t>
            </a:r>
            <a:endParaRPr lang="en-US" sz="3200" dirty="0"/>
          </a:p>
          <a:p>
            <a:pPr>
              <a:buFont typeface="Wingdings" charset="2"/>
              <a:buChar char="ü"/>
            </a:pPr>
            <a:r>
              <a:rPr lang="en-US" sz="3200" dirty="0"/>
              <a:t>Part 5</a:t>
            </a:r>
            <a:r>
              <a:rPr lang="en-US" sz="3200" dirty="0" smtClean="0"/>
              <a:t>: Operations</a:t>
            </a:r>
            <a:endParaRPr lang="en-US" sz="3200" dirty="0"/>
          </a:p>
          <a:p>
            <a:endParaRPr lang="en-US" sz="3200" dirty="0"/>
          </a:p>
        </p:txBody>
      </p:sp>
    </p:spTree>
    <p:extLst>
      <p:ext uri="{BB962C8B-B14F-4D97-AF65-F5344CB8AC3E}">
        <p14:creationId xmlns:p14="http://schemas.microsoft.com/office/powerpoint/2010/main" val="103436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Properties of AC and DC </a:t>
            </a:r>
            <a:endParaRPr lang="en-US" dirty="0">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1363782292"/>
              </p:ext>
            </p:extLst>
          </p:nvPr>
        </p:nvGraphicFramePr>
        <p:xfrm>
          <a:off x="838200" y="2651760"/>
          <a:ext cx="7467600" cy="3520440"/>
        </p:xfrm>
        <a:graphic>
          <a:graphicData uri="http://schemas.openxmlformats.org/drawingml/2006/table">
            <a:tbl>
              <a:tblPr firstRow="1" bandRow="1">
                <a:tableStyleId>{5C22544A-7EE6-4342-B048-85BDC9FD1C3A}</a:tableStyleId>
              </a:tblPr>
              <a:tblGrid>
                <a:gridCol w="3805146"/>
                <a:gridCol w="3662454"/>
              </a:tblGrid>
              <a:tr h="394885">
                <a:tc>
                  <a:txBody>
                    <a:bodyPr/>
                    <a:lstStyle/>
                    <a:p>
                      <a:pPr algn="ctr"/>
                      <a:r>
                        <a:rPr lang="en-US" sz="1600" dirty="0" smtClean="0"/>
                        <a:t>Alternating</a:t>
                      </a:r>
                      <a:r>
                        <a:rPr lang="en-US" sz="1600" baseline="0" dirty="0" smtClean="0"/>
                        <a:t> Current (AC)</a:t>
                      </a:r>
                      <a:endParaRPr lang="en-US" sz="1600" dirty="0"/>
                    </a:p>
                  </a:txBody>
                  <a:tcPr anchor="ctr" anchorCtr="1"/>
                </a:tc>
                <a:tc>
                  <a:txBody>
                    <a:bodyPr/>
                    <a:lstStyle/>
                    <a:p>
                      <a:pPr algn="ctr"/>
                      <a:r>
                        <a:rPr lang="en-US" sz="1600" dirty="0" smtClean="0"/>
                        <a:t>Direct Current (DC)</a:t>
                      </a:r>
                      <a:endParaRPr lang="en-US" sz="1600" dirty="0"/>
                    </a:p>
                  </a:txBody>
                  <a:tcPr anchor="ctr" anchorCtr="1"/>
                </a:tc>
              </a:tr>
              <a:tr h="1510115">
                <a:tc>
                  <a:txBody>
                    <a:bodyPr/>
                    <a:lstStyle/>
                    <a:p>
                      <a:pPr algn="ctr"/>
                      <a:endParaRPr lang="en-US" sz="1600" dirty="0"/>
                    </a:p>
                  </a:txBody>
                  <a:tcPr anchor="ctr" anchorCtr="1"/>
                </a:tc>
                <a:tc>
                  <a:txBody>
                    <a:bodyPr/>
                    <a:lstStyle/>
                    <a:p>
                      <a:pPr algn="ctr"/>
                      <a:endParaRPr lang="en-US" sz="1600" dirty="0"/>
                    </a:p>
                  </a:txBody>
                  <a:tcPr anchor="ctr" anchorCtr="1"/>
                </a:tc>
              </a:tr>
              <a:tr h="695371">
                <a:tc>
                  <a:txBody>
                    <a:bodyPr/>
                    <a:lstStyle/>
                    <a:p>
                      <a:pPr algn="ctr"/>
                      <a:r>
                        <a:rPr lang="en-US" sz="1600" dirty="0" smtClean="0"/>
                        <a:t>It’s very easy to step AC voltages up or down using a transformer</a:t>
                      </a:r>
                      <a:endParaRPr lang="en-US" sz="1600" dirty="0"/>
                    </a:p>
                  </a:txBody>
                  <a:tcPr anchor="ctr" anchorCtr="1"/>
                </a:tc>
                <a:tc>
                  <a:txBody>
                    <a:bodyPr/>
                    <a:lstStyle/>
                    <a:p>
                      <a:pPr algn="ctr"/>
                      <a:r>
                        <a:rPr lang="en-US" sz="1600" dirty="0" smtClean="0"/>
                        <a:t>DC </a:t>
                      </a:r>
                      <a:r>
                        <a:rPr lang="en-US" sz="1600" baseline="0" dirty="0" smtClean="0"/>
                        <a:t>requires expensive power electronics to change voltage level</a:t>
                      </a:r>
                      <a:endParaRPr lang="en-US" sz="1600" dirty="0"/>
                    </a:p>
                  </a:txBody>
                  <a:tcPr anchor="ctr" anchorCtr="1"/>
                </a:tc>
              </a:tr>
              <a:tr h="499766">
                <a:tc gridSpan="2">
                  <a:txBody>
                    <a:bodyPr/>
                    <a:lstStyle/>
                    <a:p>
                      <a:pPr algn="ctr"/>
                      <a:r>
                        <a:rPr lang="en-US" sz="1600" dirty="0" smtClean="0"/>
                        <a:t>DC cables can carry</a:t>
                      </a:r>
                      <a:r>
                        <a:rPr lang="en-US" sz="1600" baseline="0" dirty="0" smtClean="0"/>
                        <a:t> more power than AC cables in the same wire cross-section</a:t>
                      </a:r>
                    </a:p>
                  </a:txBody>
                  <a:tcPr anchor="ctr" anchorCtr="1"/>
                </a:tc>
                <a:tc hMerge="1">
                  <a:txBody>
                    <a:bodyPr/>
                    <a:lstStyle/>
                    <a:p>
                      <a:pPr algn="ctr"/>
                      <a:endParaRPr lang="en-US" sz="1600" dirty="0"/>
                    </a:p>
                  </a:txBody>
                  <a:tcPr anchor="ctr" anchorCtr="1"/>
                </a:tc>
              </a:tr>
              <a:tr h="420303">
                <a:tc gridSpan="2">
                  <a:txBody>
                    <a:bodyPr/>
                    <a:lstStyle/>
                    <a:p>
                      <a:pPr algn="ctr"/>
                      <a:r>
                        <a:rPr lang="en-US" sz="1600" dirty="0" smtClean="0"/>
                        <a:t>DC cables have lower </a:t>
                      </a:r>
                      <a:r>
                        <a:rPr lang="en-US" sz="1600" baseline="0" dirty="0" smtClean="0"/>
                        <a:t>losses than AC cables</a:t>
                      </a:r>
                      <a:endParaRPr lang="en-US" sz="1600" dirty="0"/>
                    </a:p>
                  </a:txBody>
                  <a:tcPr anchor="ctr" anchorCtr="1"/>
                </a:tc>
                <a:tc hMerge="1">
                  <a:txBody>
                    <a:bodyPr/>
                    <a:lstStyle/>
                    <a:p>
                      <a:endParaRPr lang="en-US"/>
                    </a:p>
                  </a:txBody>
                  <a:tcPr/>
                </a:tc>
              </a:tr>
            </a:tbl>
          </a:graphicData>
        </a:graphic>
      </p:graphicFrame>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32760"/>
            <a:ext cx="3017520"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480" y="3037840"/>
            <a:ext cx="3017520"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56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Transmission Lines</a:t>
            </a:r>
            <a:endParaRPr lang="en-US"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95948"/>
            <a:ext cx="2834640" cy="349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7691" y="6163886"/>
            <a:ext cx="2855422" cy="461665"/>
          </a:xfrm>
          <a:prstGeom prst="rect">
            <a:avLst/>
          </a:prstGeom>
          <a:noFill/>
          <a:ln>
            <a:solidFill>
              <a:schemeClr val="accent1"/>
            </a:solidFill>
          </a:ln>
        </p:spPr>
        <p:txBody>
          <a:bodyPr wrap="square" rtlCol="0">
            <a:spAutoFit/>
          </a:bodyPr>
          <a:lstStyle/>
          <a:p>
            <a:r>
              <a:rPr lang="en-US" sz="1200" dirty="0" smtClean="0"/>
              <a:t>Compare to Total length of U.S. Interstate Highway System: 47,182 miles     </a:t>
            </a:r>
            <a:endParaRPr lang="en-US" sz="1200" dirty="0"/>
          </a:p>
        </p:txBody>
      </p:sp>
      <p:grpSp>
        <p:nvGrpSpPr>
          <p:cNvPr id="7" name="Group 6"/>
          <p:cNvGrpSpPr>
            <a:grpSpLocks noChangeAspect="1"/>
          </p:cNvGrpSpPr>
          <p:nvPr/>
        </p:nvGrpSpPr>
        <p:grpSpPr>
          <a:xfrm>
            <a:off x="533400" y="2093686"/>
            <a:ext cx="3657600" cy="4535714"/>
            <a:chOff x="562824" y="1600200"/>
            <a:chExt cx="3810000" cy="4762500"/>
          </a:xfrm>
        </p:grpSpPr>
        <p:pic>
          <p:nvPicPr>
            <p:cNvPr id="8" name="Picture 14" descr="Transmission Right of Way (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24" y="1600200"/>
              <a:ext cx="381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39776" y="6085701"/>
              <a:ext cx="1533048" cy="276999"/>
            </a:xfrm>
            <a:prstGeom prst="rect">
              <a:avLst/>
            </a:prstGeom>
            <a:noFill/>
          </p:spPr>
          <p:txBody>
            <a:bodyPr wrap="none" rtlCol="0">
              <a:spAutoFit/>
            </a:bodyPr>
            <a:lstStyle/>
            <a:p>
              <a:pPr algn="r"/>
              <a:r>
                <a:rPr lang="en-US" sz="1200" i="1" dirty="0" smtClean="0">
                  <a:solidFill>
                    <a:schemeClr val="bg1"/>
                  </a:solidFill>
                </a:rPr>
                <a:t>Argonne National Lab</a:t>
              </a:r>
              <a:endParaRPr lang="en-US" sz="1200" i="1" dirty="0">
                <a:solidFill>
                  <a:schemeClr val="bg1"/>
                </a:solidFill>
              </a:endParaRPr>
            </a:p>
          </p:txBody>
        </p:sp>
      </p:grpSp>
      <p:sp>
        <p:nvSpPr>
          <p:cNvPr id="10" name="TextBox 9"/>
          <p:cNvSpPr txBox="1"/>
          <p:nvPr/>
        </p:nvSpPr>
        <p:spPr>
          <a:xfrm>
            <a:off x="503976" y="5247392"/>
            <a:ext cx="616644" cy="307777"/>
          </a:xfrm>
          <a:prstGeom prst="rect">
            <a:avLst/>
          </a:prstGeom>
          <a:noFill/>
        </p:spPr>
        <p:txBody>
          <a:bodyPr wrap="none" rtlCol="0">
            <a:spAutoFit/>
          </a:bodyPr>
          <a:lstStyle/>
          <a:p>
            <a:r>
              <a:rPr lang="en-US" sz="1400" dirty="0" smtClean="0"/>
              <a:t>tower</a:t>
            </a:r>
            <a:endParaRPr lang="en-US" sz="1400" dirty="0"/>
          </a:p>
        </p:txBody>
      </p:sp>
      <p:cxnSp>
        <p:nvCxnSpPr>
          <p:cNvPr id="11" name="Straight Arrow Connector 10"/>
          <p:cNvCxnSpPr/>
          <p:nvPr/>
        </p:nvCxnSpPr>
        <p:spPr>
          <a:xfrm>
            <a:off x="1031720" y="5413981"/>
            <a:ext cx="484232"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3550" y="4157435"/>
            <a:ext cx="828881" cy="307777"/>
          </a:xfrm>
          <a:prstGeom prst="rect">
            <a:avLst/>
          </a:prstGeom>
          <a:noFill/>
        </p:spPr>
        <p:txBody>
          <a:bodyPr wrap="none" rtlCol="0">
            <a:spAutoFit/>
          </a:bodyPr>
          <a:lstStyle/>
          <a:p>
            <a:r>
              <a:rPr lang="en-US" sz="1400" dirty="0" smtClean="0"/>
              <a:t>insulator</a:t>
            </a:r>
            <a:endParaRPr lang="en-US" sz="1400" dirty="0"/>
          </a:p>
        </p:txBody>
      </p:sp>
      <p:cxnSp>
        <p:nvCxnSpPr>
          <p:cNvPr id="13" name="Straight Arrow Connector 12"/>
          <p:cNvCxnSpPr/>
          <p:nvPr/>
        </p:nvCxnSpPr>
        <p:spPr>
          <a:xfrm>
            <a:off x="1202476" y="4317674"/>
            <a:ext cx="3238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 y="2976335"/>
            <a:ext cx="928459" cy="307777"/>
          </a:xfrm>
          <a:prstGeom prst="rect">
            <a:avLst/>
          </a:prstGeom>
          <a:noFill/>
        </p:spPr>
        <p:txBody>
          <a:bodyPr wrap="none" rtlCol="0">
            <a:spAutoFit/>
          </a:bodyPr>
          <a:lstStyle/>
          <a:p>
            <a:r>
              <a:rPr lang="en-US" sz="1400" dirty="0" smtClean="0"/>
              <a:t>conductor</a:t>
            </a:r>
            <a:endParaRPr lang="en-US" sz="1400" dirty="0"/>
          </a:p>
        </p:txBody>
      </p:sp>
      <p:cxnSp>
        <p:nvCxnSpPr>
          <p:cNvPr id="15" name="Straight Arrow Connector 14"/>
          <p:cNvCxnSpPr/>
          <p:nvPr/>
        </p:nvCxnSpPr>
        <p:spPr>
          <a:xfrm>
            <a:off x="1462826" y="3136574"/>
            <a:ext cx="3238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2205776" y="3560535"/>
            <a:ext cx="181824" cy="85725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305155" y="3711876"/>
            <a:ext cx="815021" cy="523220"/>
          </a:xfrm>
          <a:prstGeom prst="rect">
            <a:avLst/>
          </a:prstGeom>
          <a:noFill/>
        </p:spPr>
        <p:txBody>
          <a:bodyPr wrap="square" rtlCol="0">
            <a:spAutoFit/>
          </a:bodyPr>
          <a:lstStyle/>
          <a:p>
            <a:r>
              <a:rPr lang="en-US" sz="1400" dirty="0" smtClean="0"/>
              <a:t>phases A, B, C</a:t>
            </a:r>
            <a:endParaRPr lang="en-US" sz="1400" dirty="0"/>
          </a:p>
        </p:txBody>
      </p:sp>
      <p:sp>
        <p:nvSpPr>
          <p:cNvPr id="18" name="TextBox 17"/>
          <p:cNvSpPr txBox="1"/>
          <p:nvPr/>
        </p:nvSpPr>
        <p:spPr>
          <a:xfrm>
            <a:off x="1109394" y="2146259"/>
            <a:ext cx="2313726" cy="523220"/>
          </a:xfrm>
          <a:prstGeom prst="rect">
            <a:avLst/>
          </a:prstGeom>
          <a:noFill/>
        </p:spPr>
        <p:txBody>
          <a:bodyPr wrap="square" rtlCol="0">
            <a:spAutoFit/>
          </a:bodyPr>
          <a:lstStyle/>
          <a:p>
            <a:r>
              <a:rPr lang="en-US" sz="1400" dirty="0" smtClean="0"/>
              <a:t>Each tower carries two lines of three phases each</a:t>
            </a:r>
            <a:endParaRPr lang="en-US" sz="1400" dirty="0"/>
          </a:p>
        </p:txBody>
      </p:sp>
    </p:spTree>
    <p:extLst>
      <p:ext uri="{BB962C8B-B14F-4D97-AF65-F5344CB8AC3E}">
        <p14:creationId xmlns:p14="http://schemas.microsoft.com/office/powerpoint/2010/main" val="2220900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d3p313\Desktop\Photos\Reclosers\IMG_01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67" t="1" b="-5661"/>
          <a:stretch/>
        </p:blipFill>
        <p:spPr bwMode="auto">
          <a:xfrm>
            <a:off x="4357077" y="2590800"/>
            <a:ext cx="3034323" cy="320040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r>
              <a:rPr lang="en-US" dirty="0"/>
              <a:t>  </a:t>
            </a:r>
            <a:r>
              <a:rPr lang="en-US" b="1" dirty="0" smtClean="0">
                <a:effectLst>
                  <a:outerShdw blurRad="38100" dist="38100" dir="2700000" algn="tl">
                    <a:srgbClr val="000000">
                      <a:alpha val="43137"/>
                    </a:srgbClr>
                  </a:outerShdw>
                </a:effectLst>
              </a:rPr>
              <a:t>Part 4: Distribution</a:t>
            </a:r>
            <a:endParaRPr lang="en-US" b="1" dirty="0">
              <a:effectLst>
                <a:outerShdw blurRad="38100" dist="38100" dir="2700000" algn="tl">
                  <a:srgbClr val="000000">
                    <a:alpha val="43137"/>
                  </a:srgbClr>
                </a:outerShdw>
              </a:effectLst>
            </a:endParaRPr>
          </a:p>
        </p:txBody>
      </p:sp>
      <p:pic>
        <p:nvPicPr>
          <p:cNvPr id="1030" name="Picture 6" descr="El Paso Electric Power Distribution Map of Historic Downtown Las Cru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4504714"/>
            <a:ext cx="4800599" cy="1867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3p313\Desktop\Photos\Substations\Olympia\IMG_01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2080284"/>
            <a:ext cx="3225800" cy="241935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3" descr="C:\PNNL Work\Current Projects\FOA-152 WSU\Photos\Substations\Ballard\P1040118.JPG"/>
          <p:cNvPicPr>
            <a:picLocks noGrp="1" noChangeAspect="1" noChangeArrowheads="1"/>
          </p:cNvPicPr>
          <p:nvPr>
            <p:ph sz="half" idx="1"/>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504714"/>
            <a:ext cx="2704689" cy="2028517"/>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1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rPr>
              <a:t>Distribution Substations</a:t>
            </a:r>
            <a:endParaRPr lang="en-US" dirty="0">
              <a:effectLst>
                <a:outerShdw blurRad="38100" dist="38100" dir="2700000" algn="tl">
                  <a:srgbClr val="000000">
                    <a:alpha val="43137"/>
                  </a:srgbClr>
                </a:outerShdw>
              </a:effectLst>
            </a:endParaRPr>
          </a:p>
        </p:txBody>
      </p:sp>
      <p:pic>
        <p:nvPicPr>
          <p:cNvPr id="8" name="Picture 2" descr="C:\Users\d3p313\Desktop\Photos\Unsorted\P1040116.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97087"/>
            <a:ext cx="3474720" cy="260604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2141" y="4953000"/>
            <a:ext cx="4050890" cy="954107"/>
          </a:xfrm>
          <a:prstGeom prst="rect">
            <a:avLst/>
          </a:prstGeom>
          <a:noFill/>
        </p:spPr>
        <p:txBody>
          <a:bodyPr wrap="square" rtlCol="0">
            <a:spAutoFit/>
          </a:bodyPr>
          <a:lstStyle/>
          <a:p>
            <a:r>
              <a:rPr lang="en-US" sz="1400" dirty="0" smtClean="0">
                <a:latin typeface="Candara" pitchFamily="34" charset="0"/>
              </a:rPr>
              <a:t>Distribution substations connect individual distribution feeders to transmission or </a:t>
            </a:r>
            <a:r>
              <a:rPr lang="en-US" sz="1400" dirty="0" smtClean="0">
                <a:latin typeface="Candara" pitchFamily="34" charset="0"/>
              </a:rPr>
              <a:t>sub-transmission system</a:t>
            </a:r>
            <a:r>
              <a:rPr lang="en-US" sz="1400" dirty="0" smtClean="0">
                <a:latin typeface="Candara" pitchFamily="34" charset="0"/>
              </a:rPr>
              <a:t>, contain switching equipment to alter the configuration of the feeder </a:t>
            </a:r>
            <a:r>
              <a:rPr lang="en-US" sz="1400" dirty="0" smtClean="0">
                <a:latin typeface="Candara" pitchFamily="34" charset="0"/>
              </a:rPr>
              <a:t>supply.</a:t>
            </a:r>
            <a:endParaRPr lang="en-US" sz="1400" dirty="0">
              <a:latin typeface="Candara" pitchFamily="34" charset="0"/>
            </a:endParaRPr>
          </a:p>
        </p:txBody>
      </p:sp>
      <p:pic>
        <p:nvPicPr>
          <p:cNvPr id="11" name="Picture 2" descr="C:\Users\d3p313\Desktop\Photos\Substations\Olympia\IMG_0109.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632960" y="2844328"/>
            <a:ext cx="3840480" cy="288036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13031" y="5725180"/>
            <a:ext cx="4343400" cy="523220"/>
          </a:xfrm>
          <a:prstGeom prst="rect">
            <a:avLst/>
          </a:prstGeom>
          <a:noFill/>
        </p:spPr>
        <p:txBody>
          <a:bodyPr wrap="square" rtlCol="0">
            <a:spAutoFit/>
          </a:bodyPr>
          <a:lstStyle/>
          <a:p>
            <a:r>
              <a:rPr lang="en-US" sz="1400" dirty="0" smtClean="0"/>
              <a:t>Transformers step voltage down for use </a:t>
            </a:r>
            <a:r>
              <a:rPr lang="en-US" sz="1400" dirty="0" smtClean="0"/>
              <a:t>at</a:t>
            </a:r>
            <a:br>
              <a:rPr lang="en-US" sz="1400" dirty="0" smtClean="0"/>
            </a:br>
            <a:r>
              <a:rPr lang="en-US" sz="1400" dirty="0" smtClean="0"/>
              <a:t>distribution level.</a:t>
            </a:r>
            <a:endParaRPr lang="en-US" sz="1400" dirty="0"/>
          </a:p>
        </p:txBody>
      </p:sp>
    </p:spTree>
    <p:extLst>
      <p:ext uri="{BB962C8B-B14F-4D97-AF65-F5344CB8AC3E}">
        <p14:creationId xmlns:p14="http://schemas.microsoft.com/office/powerpoint/2010/main" val="104779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Measurement and Control Devices</a:t>
            </a:r>
            <a:endParaRPr lang="en-US" dirty="0">
              <a:effectLst>
                <a:outerShdw blurRad="38100" dist="38100" dir="2700000" algn="tl">
                  <a:srgbClr val="000000">
                    <a:alpha val="43137"/>
                  </a:srgbClr>
                </a:outerShdw>
              </a:effectLst>
            </a:endParaRPr>
          </a:p>
        </p:txBody>
      </p:sp>
      <p:sp>
        <p:nvSpPr>
          <p:cNvPr id="7" name="TextBox 6"/>
          <p:cNvSpPr txBox="1"/>
          <p:nvPr/>
        </p:nvSpPr>
        <p:spPr>
          <a:xfrm>
            <a:off x="457200" y="5234582"/>
            <a:ext cx="2362200" cy="738664"/>
          </a:xfrm>
          <a:prstGeom prst="rect">
            <a:avLst/>
          </a:prstGeom>
          <a:noFill/>
        </p:spPr>
        <p:txBody>
          <a:bodyPr wrap="square" rtlCol="0">
            <a:spAutoFit/>
          </a:bodyPr>
          <a:lstStyle/>
          <a:p>
            <a:r>
              <a:rPr lang="en-US" sz="1400" dirty="0" smtClean="0"/>
              <a:t>Measurement devices monitor voltage, current, real and reactive power</a:t>
            </a:r>
            <a:r>
              <a:rPr lang="en-US" sz="1400" dirty="0" smtClean="0"/>
              <a:t>.</a:t>
            </a:r>
            <a:endParaRPr lang="en-US" sz="1400" dirty="0">
              <a:solidFill>
                <a:srgbClr val="FF0000"/>
              </a:solidFill>
            </a:endParaRPr>
          </a:p>
        </p:txBody>
      </p:sp>
      <p:pic>
        <p:nvPicPr>
          <p:cNvPr id="8" name="Picture 2" descr="C:\Users\d3p313\Desktop\Photos\Regulators\IMG_0060.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867685"/>
            <a:ext cx="4038600" cy="302895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800" y="2972973"/>
            <a:ext cx="1219200" cy="1815882"/>
          </a:xfrm>
          <a:prstGeom prst="rect">
            <a:avLst/>
          </a:prstGeom>
          <a:noFill/>
        </p:spPr>
        <p:txBody>
          <a:bodyPr wrap="square" rtlCol="0">
            <a:spAutoFit/>
          </a:bodyPr>
          <a:lstStyle/>
          <a:p>
            <a:r>
              <a:rPr lang="en-US" sz="1400" dirty="0" smtClean="0"/>
              <a:t>Voltage control devices include load tap changers, regulators, and shunt capacitors.</a:t>
            </a:r>
            <a:endParaRPr lang="en-US" sz="1400" dirty="0"/>
          </a:p>
        </p:txBody>
      </p:sp>
      <p:pic>
        <p:nvPicPr>
          <p:cNvPr id="1026" name="Picture 2" descr="K:\Washington State University\Photos\Sensors\IMG_02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250" r="17639" b="19074"/>
          <a:stretch/>
        </p:blipFill>
        <p:spPr bwMode="auto">
          <a:xfrm>
            <a:off x="472440" y="2666998"/>
            <a:ext cx="219456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572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8328"/>
            <a:ext cx="8534400" cy="1252728"/>
          </a:xfrm>
        </p:spPr>
        <p:txBody>
          <a:bodyPr>
            <a:normAutofit fontScale="90000"/>
          </a:bodyPr>
          <a:lstStyle/>
          <a:p>
            <a:r>
              <a:rPr lang="en-US" dirty="0" smtClean="0">
                <a:effectLst>
                  <a:outerShdw blurRad="38100" dist="38100" dir="2700000" algn="tl">
                    <a:srgbClr val="000000">
                      <a:alpha val="43137"/>
                    </a:srgbClr>
                  </a:outerShdw>
                </a:effectLst>
              </a:rPr>
              <a:t>Switches, Breakers, Protective Devices</a:t>
            </a:r>
            <a:endParaRPr lang="en-US" dirty="0">
              <a:effectLst>
                <a:outerShdw blurRad="38100" dist="38100" dir="2700000" algn="tl">
                  <a:srgbClr val="000000">
                    <a:alpha val="43137"/>
                  </a:srgbClr>
                </a:outerShdw>
              </a:effectLst>
            </a:endParaRPr>
          </a:p>
        </p:txBody>
      </p:sp>
      <p:pic>
        <p:nvPicPr>
          <p:cNvPr id="6" name="Picture 2" descr="C:\Users\d3p313\Desktop\Photos\Substations\Ballard\Breaker SF - 6.JPG"/>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t="11075"/>
          <a:stretch/>
        </p:blipFill>
        <p:spPr bwMode="auto">
          <a:xfrm>
            <a:off x="914400" y="4277380"/>
            <a:ext cx="2926080" cy="1951522"/>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3" descr="C:\Users\d3p313\Desktop\Photos\Reclosers\IMG_0126.JPG"/>
          <p:cNvPicPr>
            <a:picLocks noGrp="1" noChangeAspect="1" noChangeArrowheads="1"/>
          </p:cNvPicPr>
          <p:nvPr>
            <p:ph sz="half" idx="4294967295"/>
          </p:nvPr>
        </p:nvPicPr>
        <p:blipFill rotWithShape="1">
          <a:blip r:embed="rId4" cstate="print">
            <a:extLst>
              <a:ext uri="{28A0092B-C50C-407E-A947-70E740481C1C}">
                <a14:useLocalDpi xmlns:a14="http://schemas.microsoft.com/office/drawing/2010/main" val="0"/>
              </a:ext>
            </a:extLst>
          </a:blip>
          <a:srcRect l="7931" r="5621"/>
          <a:stretch/>
        </p:blipFill>
        <p:spPr bwMode="auto">
          <a:xfrm>
            <a:off x="5198165" y="2673697"/>
            <a:ext cx="2970195" cy="2576868"/>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258580"/>
            <a:ext cx="3200400" cy="523220"/>
          </a:xfrm>
          <a:prstGeom prst="rect">
            <a:avLst/>
          </a:prstGeom>
          <a:noFill/>
        </p:spPr>
        <p:txBody>
          <a:bodyPr wrap="square" rtlCol="0">
            <a:spAutoFit/>
          </a:bodyPr>
          <a:lstStyle/>
          <a:p>
            <a:r>
              <a:rPr lang="en-US" sz="1400" dirty="0" smtClean="0"/>
              <a:t>Breakers can break a conducting path and interrupt fault current.</a:t>
            </a:r>
            <a:endParaRPr lang="en-US" sz="1400" dirty="0"/>
          </a:p>
        </p:txBody>
      </p:sp>
      <p:sp>
        <p:nvSpPr>
          <p:cNvPr id="9" name="TextBox 8"/>
          <p:cNvSpPr txBox="1"/>
          <p:nvPr/>
        </p:nvSpPr>
        <p:spPr>
          <a:xfrm>
            <a:off x="5181600" y="5251103"/>
            <a:ext cx="3276600" cy="738664"/>
          </a:xfrm>
          <a:prstGeom prst="rect">
            <a:avLst/>
          </a:prstGeom>
          <a:noFill/>
        </p:spPr>
        <p:txBody>
          <a:bodyPr wrap="square" rtlCol="0">
            <a:spAutoFit/>
          </a:bodyPr>
          <a:lstStyle/>
          <a:p>
            <a:r>
              <a:rPr lang="en-US" sz="1400" dirty="0" smtClean="0"/>
              <a:t>Protective devices prevent damage to people and equipment in the case of a fault.</a:t>
            </a:r>
            <a:endParaRPr lang="en-US" sz="1400" dirty="0"/>
          </a:p>
        </p:txBody>
      </p:sp>
      <p:sp>
        <p:nvSpPr>
          <p:cNvPr id="10" name="TextBox 9"/>
          <p:cNvSpPr txBox="1"/>
          <p:nvPr/>
        </p:nvSpPr>
        <p:spPr>
          <a:xfrm>
            <a:off x="236220" y="3861414"/>
            <a:ext cx="3649980" cy="307777"/>
          </a:xfrm>
          <a:prstGeom prst="rect">
            <a:avLst/>
          </a:prstGeom>
          <a:noFill/>
        </p:spPr>
        <p:txBody>
          <a:bodyPr wrap="square" rtlCol="0">
            <a:spAutoFit/>
          </a:bodyPr>
          <a:lstStyle/>
          <a:p>
            <a:r>
              <a:rPr lang="en-US" sz="1400" dirty="0" smtClean="0"/>
              <a:t>Switches allow the feeder to be reconfigured.</a:t>
            </a:r>
            <a:endParaRPr lang="en-US" sz="1400" dirty="0"/>
          </a:p>
        </p:txBody>
      </p:sp>
      <p:pic>
        <p:nvPicPr>
          <p:cNvPr id="1026" name="Picture 2" descr="K:\Washington State University\Photos\Switches\Switch 26 k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39" t="22303" b="9941"/>
          <a:stretch/>
        </p:blipFill>
        <p:spPr bwMode="auto">
          <a:xfrm>
            <a:off x="304800" y="1905000"/>
            <a:ext cx="3291840" cy="199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Overhead </a:t>
            </a:r>
            <a:r>
              <a:rPr lang="en-US" dirty="0" smtClean="0">
                <a:effectLst>
                  <a:outerShdw blurRad="38100" dist="38100" dir="2700000" algn="tl">
                    <a:srgbClr val="000000">
                      <a:alpha val="43137"/>
                    </a:srgbClr>
                  </a:outerShdw>
                </a:effectLst>
              </a:rPr>
              <a:t>&amp; Underground </a:t>
            </a:r>
            <a:r>
              <a:rPr lang="en-US" dirty="0" smtClean="0">
                <a:effectLst>
                  <a:outerShdw blurRad="38100" dist="38100" dir="2700000" algn="tl">
                    <a:srgbClr val="000000">
                      <a:alpha val="43137"/>
                    </a:srgbClr>
                  </a:outerShdw>
                </a:effectLst>
              </a:rPr>
              <a:t>Lines</a:t>
            </a:r>
            <a:endParaRPr lang="en-US" dirty="0">
              <a:effectLst>
                <a:outerShdw blurRad="38100" dist="38100" dir="2700000" algn="tl">
                  <a:srgbClr val="000000">
                    <a:alpha val="43137"/>
                  </a:srgbClr>
                </a:outerShdw>
              </a:effectLst>
            </a:endParaRPr>
          </a:p>
        </p:txBody>
      </p:sp>
      <p:pic>
        <p:nvPicPr>
          <p:cNvPr id="6" name="Picture 4" descr="C:\Users\d3p313\Desktop\Photos\3 Phase Lines\Conductor Transitions.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0"/>
            <a:ext cx="3840480" cy="288036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3" descr="C:\Users\d3p313\Desktop\ABB Cable.jpg"/>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5105400" y="2667000"/>
            <a:ext cx="2651760" cy="2651760"/>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400" y="5181600"/>
            <a:ext cx="4038600" cy="523220"/>
          </a:xfrm>
          <a:prstGeom prst="rect">
            <a:avLst/>
          </a:prstGeom>
          <a:noFill/>
        </p:spPr>
        <p:txBody>
          <a:bodyPr wrap="square" rtlCol="0">
            <a:spAutoFit/>
          </a:bodyPr>
          <a:lstStyle/>
          <a:p>
            <a:r>
              <a:rPr lang="en-US" sz="1400" dirty="0" smtClean="0"/>
              <a:t>Overhead lines are the most common method of distributing electricity.</a:t>
            </a:r>
            <a:endParaRPr lang="en-US" sz="1400" dirty="0"/>
          </a:p>
        </p:txBody>
      </p:sp>
      <p:sp>
        <p:nvSpPr>
          <p:cNvPr id="9" name="TextBox 8"/>
          <p:cNvSpPr txBox="1"/>
          <p:nvPr/>
        </p:nvSpPr>
        <p:spPr>
          <a:xfrm>
            <a:off x="5029200" y="5334000"/>
            <a:ext cx="3505200" cy="738664"/>
          </a:xfrm>
          <a:prstGeom prst="rect">
            <a:avLst/>
          </a:prstGeom>
          <a:noFill/>
        </p:spPr>
        <p:txBody>
          <a:bodyPr wrap="square" rtlCol="0">
            <a:spAutoFit/>
          </a:bodyPr>
          <a:lstStyle/>
          <a:p>
            <a:r>
              <a:rPr lang="en-US" sz="1400" dirty="0" smtClean="0"/>
              <a:t>Underground cables are used to distribute electricity in dense areas or where overhead lines are undesirable. </a:t>
            </a:r>
            <a:endParaRPr lang="en-US" sz="1400" dirty="0"/>
          </a:p>
        </p:txBody>
      </p:sp>
    </p:spTree>
    <p:extLst>
      <p:ext uri="{BB962C8B-B14F-4D97-AF65-F5344CB8AC3E}">
        <p14:creationId xmlns:p14="http://schemas.microsoft.com/office/powerpoint/2010/main" val="371353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rmAutofit fontScale="90000"/>
          </a:bodyPr>
          <a:lstStyle/>
          <a:p>
            <a:r>
              <a:rPr lang="en-US" dirty="0" smtClean="0">
                <a:effectLst>
                  <a:outerShdw blurRad="38100" dist="38100" dir="2700000" algn="tl">
                    <a:srgbClr val="000000">
                      <a:alpha val="43137"/>
                    </a:srgbClr>
                  </a:outerShdw>
                </a:effectLst>
              </a:rPr>
              <a:t>Service Transformers </a:t>
            </a:r>
            <a:r>
              <a:rPr lang="en-US" dirty="0" smtClean="0">
                <a:effectLst>
                  <a:outerShdw blurRad="38100" dist="38100" dir="2700000" algn="tl">
                    <a:srgbClr val="000000">
                      <a:alpha val="43137"/>
                    </a:srgbClr>
                  </a:outerShdw>
                </a:effectLst>
              </a:rPr>
              <a:t>&amp; Triplex </a:t>
            </a:r>
            <a:r>
              <a:rPr lang="en-US" dirty="0" smtClean="0">
                <a:effectLst>
                  <a:outerShdw blurRad="38100" dist="38100" dir="2700000" algn="tl">
                    <a:srgbClr val="000000">
                      <a:alpha val="43137"/>
                    </a:srgbClr>
                  </a:outerShdw>
                </a:effectLst>
              </a:rPr>
              <a:t>Cables</a:t>
            </a:r>
            <a:endParaRPr lang="en-US" dirty="0">
              <a:effectLst>
                <a:outerShdw blurRad="38100" dist="38100" dir="2700000" algn="tl">
                  <a:srgbClr val="000000">
                    <a:alpha val="43137"/>
                  </a:srgbClr>
                </a:outerShdw>
              </a:effectLst>
            </a:endParaRPr>
          </a:p>
        </p:txBody>
      </p:sp>
      <p:pic>
        <p:nvPicPr>
          <p:cNvPr id="6" name="Picture 3" descr="C:\Users\d3p313\Desktop\Photos\Transformers\Service XFMR 25KVA.JPG"/>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25248" t="23553" r="13220"/>
          <a:stretch/>
        </p:blipFill>
        <p:spPr bwMode="auto">
          <a:xfrm>
            <a:off x="533400" y="1981200"/>
            <a:ext cx="2088682" cy="3459965"/>
          </a:xfrm>
          <a:prstGeom prst="rect">
            <a:avLst/>
          </a:prstGeom>
          <a:noFill/>
          <a:effectLst>
            <a:outerShdw blurRad="508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5509736"/>
            <a:ext cx="3048000" cy="738664"/>
          </a:xfrm>
          <a:prstGeom prst="rect">
            <a:avLst/>
          </a:prstGeom>
          <a:noFill/>
        </p:spPr>
        <p:txBody>
          <a:bodyPr wrap="square" rtlCol="0">
            <a:spAutoFit/>
          </a:bodyPr>
          <a:lstStyle/>
          <a:p>
            <a:r>
              <a:rPr lang="en-US" sz="1400" dirty="0" smtClean="0"/>
              <a:t>Service transformers lower the voltage from distribution levels to levels used by end users. </a:t>
            </a:r>
            <a:endParaRPr lang="en-US" sz="1400" dirty="0"/>
          </a:p>
        </p:txBody>
      </p:sp>
      <p:pic>
        <p:nvPicPr>
          <p:cNvPr id="9" name="Picture 2" descr="C:\PNNL Work\Current Projects\FOA-152 WSU\Photos\Triplex Lines\IMG_0041.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2732381"/>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6800" y="3048000"/>
            <a:ext cx="3048000" cy="523220"/>
          </a:xfrm>
          <a:prstGeom prst="rect">
            <a:avLst/>
          </a:prstGeom>
          <a:noFill/>
        </p:spPr>
        <p:txBody>
          <a:bodyPr wrap="square" rtlCol="0">
            <a:spAutoFit/>
          </a:bodyPr>
          <a:lstStyle/>
          <a:p>
            <a:r>
              <a:rPr lang="en-US" sz="1400" dirty="0" smtClean="0"/>
              <a:t>Triplex cables carry power from service transformers to end user</a:t>
            </a:r>
            <a:r>
              <a:rPr lang="en-US" sz="1400" dirty="0" smtClean="0"/>
              <a:t>.</a:t>
            </a:r>
            <a:endParaRPr lang="en-US" sz="1400" dirty="0" smtClean="0"/>
          </a:p>
        </p:txBody>
      </p:sp>
      <p:cxnSp>
        <p:nvCxnSpPr>
          <p:cNvPr id="5" name="Straight Arrow Connector 4"/>
          <p:cNvCxnSpPr/>
          <p:nvPr/>
        </p:nvCxnSpPr>
        <p:spPr>
          <a:xfrm flipH="1">
            <a:off x="4572000" y="3200400"/>
            <a:ext cx="381000" cy="762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650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Metering</a:t>
            </a:r>
            <a:endParaRPr lang="en-US" dirty="0">
              <a:effectLst>
                <a:outerShdw blurRad="38100" dist="38100" dir="2700000" algn="tl">
                  <a:srgbClr val="000000">
                    <a:alpha val="43137"/>
                  </a:srgbClr>
                </a:outerShdw>
              </a:effectLst>
            </a:endParaRPr>
          </a:p>
        </p:txBody>
      </p:sp>
      <p:pic>
        <p:nvPicPr>
          <p:cNvPr id="6" name="Picture 2" descr="http://www.eia.gov/electricity/monthly/update/images/AMI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739188"/>
            <a:ext cx="3931920" cy="2990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Y:\Washington State University\Photos\Sensors\IMG_01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155" r="19581" b="1466"/>
          <a:stretch/>
        </p:blipFill>
        <p:spPr bwMode="auto">
          <a:xfrm>
            <a:off x="838200" y="1830091"/>
            <a:ext cx="1828800" cy="2404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4234662"/>
            <a:ext cx="3886200" cy="1384995"/>
          </a:xfrm>
          <a:prstGeom prst="rect">
            <a:avLst/>
          </a:prstGeom>
          <a:noFill/>
        </p:spPr>
        <p:txBody>
          <a:bodyPr wrap="square" rtlCol="0">
            <a:spAutoFit/>
          </a:bodyPr>
          <a:lstStyle/>
          <a:p>
            <a:r>
              <a:rPr lang="en-US" sz="1400" dirty="0" smtClean="0"/>
              <a:t>Meters are installed at all </a:t>
            </a:r>
            <a:r>
              <a:rPr lang="en-US" sz="1400" dirty="0" smtClean="0"/>
              <a:t>end-use </a:t>
            </a:r>
            <a:r>
              <a:rPr lang="en-US" sz="1400" dirty="0" smtClean="0"/>
              <a:t>customers to track power use for system monitoring and billing. Advanced Metering Infrastructure (AMI) is becoming more common. AMI includes two-way communication and power demand tracked over 1-15 minutes instead of 1 month.</a:t>
            </a:r>
            <a:endParaRPr lang="en-US" sz="1400" dirty="0"/>
          </a:p>
        </p:txBody>
      </p:sp>
    </p:spTree>
    <p:extLst>
      <p:ext uri="{BB962C8B-B14F-4D97-AF65-F5344CB8AC3E}">
        <p14:creationId xmlns:p14="http://schemas.microsoft.com/office/powerpoint/2010/main" val="1633863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Part 5: Operations</a:t>
            </a:r>
            <a:endParaRPr lang="en-US" b="1" dirty="0">
              <a:effectLst>
                <a:outerShdw blurRad="38100" dist="38100" dir="2700000" algn="tl">
                  <a:srgbClr val="000000">
                    <a:alpha val="43137"/>
                  </a:srgbClr>
                </a:outerShdw>
              </a:effectLst>
            </a:endParaRPr>
          </a:p>
        </p:txBody>
      </p:sp>
      <p:pic>
        <p:nvPicPr>
          <p:cNvPr id="3076" name="Picture 4" descr="ERCOT Control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33024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7848" y="5103580"/>
            <a:ext cx="1404552" cy="261610"/>
          </a:xfrm>
          <a:prstGeom prst="rect">
            <a:avLst/>
          </a:prstGeom>
        </p:spPr>
        <p:txBody>
          <a:bodyPr wrap="none">
            <a:spAutoFit/>
          </a:bodyPr>
          <a:lstStyle/>
          <a:p>
            <a:r>
              <a:rPr lang="en-US" sz="1100" i="1" dirty="0">
                <a:solidFill>
                  <a:schemeClr val="bg1"/>
                </a:solidFill>
              </a:rPr>
              <a:t>ERCOT control room</a:t>
            </a:r>
          </a:p>
        </p:txBody>
      </p:sp>
    </p:spTree>
    <p:extLst>
      <p:ext uri="{BB962C8B-B14F-4D97-AF65-F5344CB8AC3E}">
        <p14:creationId xmlns:p14="http://schemas.microsoft.com/office/powerpoint/2010/main" val="679416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r>
              <a:rPr lang="en-US" b="1" dirty="0" smtClean="0">
                <a:effectLst>
                  <a:outerShdw blurRad="38100" dist="38100" dir="2700000" algn="tl">
                    <a:srgbClr val="000000">
                      <a:alpha val="43137"/>
                    </a:srgbClr>
                  </a:outerShdw>
                </a:effectLst>
              </a:rPr>
              <a:t>Part 1: Background</a:t>
            </a:r>
            <a:endParaRPr lang="en-US" b="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297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2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High Level Organizing Entities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a:xfrm>
            <a:off x="457200" y="2133600"/>
            <a:ext cx="4053840" cy="4114800"/>
          </a:xfrm>
        </p:spPr>
        <p:txBody>
          <a:bodyPr>
            <a:normAutofit fontScale="85000" lnSpcReduction="20000"/>
          </a:bodyPr>
          <a:lstStyle/>
          <a:p>
            <a:pPr marL="0" indent="0">
              <a:buNone/>
            </a:pPr>
            <a:r>
              <a:rPr lang="en-US" dirty="0" smtClean="0">
                <a:solidFill>
                  <a:schemeClr val="tx1"/>
                </a:solidFill>
              </a:rPr>
              <a:t>North American Electric Reliability Corporation (</a:t>
            </a:r>
            <a:r>
              <a:rPr lang="en-US" b="1" dirty="0" smtClean="0">
                <a:solidFill>
                  <a:schemeClr val="tx1"/>
                </a:solidFill>
              </a:rPr>
              <a:t>NERC</a:t>
            </a:r>
            <a:r>
              <a:rPr lang="en-US" dirty="0" smtClean="0">
                <a:solidFill>
                  <a:schemeClr val="tx1"/>
                </a:solidFill>
              </a:rPr>
              <a:t>)</a:t>
            </a:r>
          </a:p>
          <a:p>
            <a:pPr lvl="1">
              <a:buFont typeface="Californian FB" pitchFamily="18" charset="0"/>
              <a:buChar char="√"/>
            </a:pPr>
            <a:r>
              <a:rPr lang="en-US" dirty="0" smtClean="0"/>
              <a:t>established to ensure that the grid </a:t>
            </a:r>
            <a:r>
              <a:rPr lang="en-US" dirty="0"/>
              <a:t>i</a:t>
            </a:r>
            <a:r>
              <a:rPr lang="en-US" dirty="0" smtClean="0"/>
              <a:t>s reliable, adequate, and secure</a:t>
            </a:r>
          </a:p>
          <a:p>
            <a:pPr lvl="1">
              <a:buFont typeface="Californian FB" pitchFamily="18" charset="0"/>
              <a:buChar char="√"/>
            </a:pPr>
            <a:r>
              <a:rPr lang="en-US" dirty="0" smtClean="0"/>
              <a:t>non-governmental organization, granted the legal authority to enforce reliability standards</a:t>
            </a:r>
          </a:p>
          <a:p>
            <a:pPr marL="0" indent="0">
              <a:buNone/>
            </a:pPr>
            <a:r>
              <a:rPr lang="en-US" dirty="0" smtClean="0">
                <a:solidFill>
                  <a:schemeClr val="tx1"/>
                </a:solidFill>
              </a:rPr>
              <a:t>Federal Energy Regulatory Committee (</a:t>
            </a:r>
            <a:r>
              <a:rPr lang="en-US" b="1" dirty="0" smtClean="0">
                <a:solidFill>
                  <a:schemeClr val="tx1"/>
                </a:solidFill>
              </a:rPr>
              <a:t>FERC</a:t>
            </a:r>
            <a:r>
              <a:rPr lang="en-US" dirty="0" smtClean="0">
                <a:solidFill>
                  <a:schemeClr val="tx1"/>
                </a:solidFill>
              </a:rPr>
              <a:t>)</a:t>
            </a:r>
          </a:p>
          <a:p>
            <a:pPr lvl="1">
              <a:buFont typeface="Californian FB" pitchFamily="18" charset="0"/>
              <a:buChar char="√"/>
            </a:pPr>
            <a:r>
              <a:rPr lang="en-US" dirty="0" smtClean="0"/>
              <a:t>regulates interstate transmission of natural gas, oil, and electricity, as well as natural gas and hydropower projects</a:t>
            </a:r>
          </a:p>
          <a:p>
            <a:pPr lvl="1">
              <a:buFont typeface="Californian FB" pitchFamily="18" charset="0"/>
              <a:buChar char="√"/>
            </a:pPr>
            <a:r>
              <a:rPr lang="en-US" dirty="0"/>
              <a:t>i</a:t>
            </a:r>
            <a:r>
              <a:rPr lang="en-US" dirty="0" smtClean="0"/>
              <a:t>ndependent federal entity</a:t>
            </a:r>
          </a:p>
        </p:txBody>
      </p:sp>
      <p:pic>
        <p:nvPicPr>
          <p:cNvPr id="6" name="Picture 4" descr="http://www.nerc.com/fileUploads/File/AboutNERC/maps/NERC_Regions_Color_0725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667000"/>
            <a:ext cx="4200525" cy="321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711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Regional Regulatory Bodies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a:xfrm>
            <a:off x="533401" y="2514600"/>
            <a:ext cx="2971800" cy="3611880"/>
          </a:xfrm>
        </p:spPr>
        <p:txBody>
          <a:bodyPr>
            <a:normAutofit fontScale="92500" lnSpcReduction="20000"/>
          </a:bodyPr>
          <a:lstStyle/>
          <a:p>
            <a:pPr marL="0" indent="0">
              <a:buNone/>
            </a:pPr>
            <a:r>
              <a:rPr lang="en-US" dirty="0" smtClean="0">
                <a:solidFill>
                  <a:schemeClr val="tx1"/>
                </a:solidFill>
              </a:rPr>
              <a:t>Independent </a:t>
            </a:r>
            <a:r>
              <a:rPr lang="en-US" dirty="0">
                <a:solidFill>
                  <a:schemeClr val="tx1"/>
                </a:solidFill>
              </a:rPr>
              <a:t>System Operators (</a:t>
            </a:r>
            <a:r>
              <a:rPr lang="en-US" b="1" dirty="0">
                <a:solidFill>
                  <a:schemeClr val="tx1"/>
                </a:solidFill>
              </a:rPr>
              <a:t>ISO</a:t>
            </a:r>
            <a:r>
              <a:rPr lang="en-US" dirty="0">
                <a:solidFill>
                  <a:schemeClr val="tx1"/>
                </a:solidFill>
              </a:rPr>
              <a:t>) and Regional Transmission Operators (</a:t>
            </a:r>
            <a:r>
              <a:rPr lang="en-US" b="1" dirty="0">
                <a:solidFill>
                  <a:schemeClr val="tx1"/>
                </a:solidFill>
              </a:rPr>
              <a:t>RTO</a:t>
            </a:r>
            <a:r>
              <a:rPr lang="en-US" dirty="0">
                <a:solidFill>
                  <a:schemeClr val="tx1"/>
                </a:solidFill>
              </a:rPr>
              <a:t>)</a:t>
            </a:r>
          </a:p>
          <a:p>
            <a:pPr lvl="1">
              <a:buFont typeface="Californian FB" pitchFamily="18" charset="0"/>
              <a:buChar char="√"/>
            </a:pPr>
            <a:r>
              <a:rPr lang="en-US" dirty="0"/>
              <a:t>monitor and control the flow of power on the transmission </a:t>
            </a:r>
            <a:r>
              <a:rPr lang="en-US" dirty="0" smtClean="0"/>
              <a:t>grid</a:t>
            </a:r>
          </a:p>
          <a:p>
            <a:pPr lvl="1">
              <a:buFont typeface="Californian FB" pitchFamily="18" charset="0"/>
              <a:buChar char="√"/>
            </a:pPr>
            <a:r>
              <a:rPr lang="en-US" dirty="0" smtClean="0"/>
              <a:t>administer region’s wholesale electricity markets</a:t>
            </a:r>
          </a:p>
          <a:p>
            <a:pPr lvl="1">
              <a:buFont typeface="Californian FB" pitchFamily="18" charset="0"/>
              <a:buChar char="√"/>
            </a:pPr>
            <a:r>
              <a:rPr lang="en-US" dirty="0" smtClean="0"/>
              <a:t>reliability planning </a:t>
            </a:r>
            <a:endParaRPr lang="en-US" dirty="0"/>
          </a:p>
          <a:p>
            <a:endParaRPr lang="en-US" dirty="0"/>
          </a:p>
        </p:txBody>
      </p:sp>
      <p:pic>
        <p:nvPicPr>
          <p:cNvPr id="1026" name="Picture 2" descr="http://www.ferc.gov/images/maps/rto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67000"/>
            <a:ext cx="5120640" cy="338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70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0" y="2286000"/>
            <a:ext cx="7315200" cy="4343400"/>
          </a:xfrm>
        </p:spPr>
        <p:txBody>
          <a:bodyPr>
            <a:normAutofit fontScale="77500" lnSpcReduction="20000"/>
          </a:bodyPr>
          <a:lstStyle/>
          <a:p>
            <a:pPr>
              <a:buFont typeface="Wingdings" charset="2"/>
              <a:buChar char="ü"/>
            </a:pPr>
            <a:r>
              <a:rPr lang="en-US" dirty="0" smtClean="0">
                <a:solidFill>
                  <a:schemeClr val="tx1"/>
                </a:solidFill>
              </a:rPr>
              <a:t>Economic dispatch</a:t>
            </a:r>
          </a:p>
          <a:p>
            <a:pPr lvl="1">
              <a:buFont typeface="Wingdings" charset="2"/>
              <a:buChar char="ü"/>
            </a:pPr>
            <a:r>
              <a:rPr lang="en-US" dirty="0" smtClean="0"/>
              <a:t>Order all generating units from lowest marginal price to highest marginal </a:t>
            </a:r>
            <a:r>
              <a:rPr lang="en-US" dirty="0" smtClean="0"/>
              <a:t>price. </a:t>
            </a:r>
            <a:endParaRPr lang="en-US" dirty="0" smtClean="0"/>
          </a:p>
          <a:p>
            <a:pPr lvl="1">
              <a:buFont typeface="Wingdings" charset="2"/>
              <a:buChar char="ü"/>
            </a:pPr>
            <a:r>
              <a:rPr lang="en-US" dirty="0" smtClean="0"/>
              <a:t>Dispatch units from least to most expensive until load is </a:t>
            </a:r>
            <a:r>
              <a:rPr lang="en-US" dirty="0" smtClean="0"/>
              <a:t>satisfied.</a:t>
            </a:r>
            <a:endParaRPr lang="en-US" dirty="0" smtClean="0"/>
          </a:p>
          <a:p>
            <a:pPr>
              <a:buFont typeface="Wingdings" charset="2"/>
              <a:buChar char="ü"/>
            </a:pPr>
            <a:r>
              <a:rPr lang="en-US" dirty="0" smtClean="0">
                <a:solidFill>
                  <a:schemeClr val="tx1"/>
                </a:solidFill>
              </a:rPr>
              <a:t>Unit commitment</a:t>
            </a:r>
          </a:p>
          <a:p>
            <a:pPr lvl="1">
              <a:buFont typeface="Wingdings" charset="2"/>
              <a:buChar char="ü"/>
            </a:pPr>
            <a:r>
              <a:rPr lang="en-US" dirty="0" smtClean="0"/>
              <a:t>Given a load forecast and unit constraints </a:t>
            </a:r>
            <a:r>
              <a:rPr lang="en-US" dirty="0" smtClean="0"/>
              <a:t>including:</a:t>
            </a:r>
            <a:endParaRPr lang="en-US" dirty="0" smtClean="0"/>
          </a:p>
          <a:p>
            <a:pPr lvl="2">
              <a:buFont typeface="Wingdings" charset="2"/>
              <a:buChar char="ü"/>
            </a:pPr>
            <a:r>
              <a:rPr lang="en-US" dirty="0" smtClean="0"/>
              <a:t>Start-up </a:t>
            </a:r>
            <a:r>
              <a:rPr lang="en-US" dirty="0" smtClean="0"/>
              <a:t>and </a:t>
            </a:r>
            <a:r>
              <a:rPr lang="en-US" dirty="0" smtClean="0"/>
              <a:t>shut-down </a:t>
            </a:r>
            <a:r>
              <a:rPr lang="en-US" dirty="0" smtClean="0"/>
              <a:t>times and costs</a:t>
            </a:r>
          </a:p>
          <a:p>
            <a:pPr lvl="2">
              <a:buFont typeface="Wingdings" charset="2"/>
              <a:buChar char="ü"/>
            </a:pPr>
            <a:r>
              <a:rPr lang="en-US" dirty="0" smtClean="0"/>
              <a:t>Min and max stable operating level</a:t>
            </a:r>
          </a:p>
          <a:p>
            <a:pPr lvl="2">
              <a:buFont typeface="Wingdings" charset="2"/>
              <a:buChar char="ü"/>
            </a:pPr>
            <a:r>
              <a:rPr lang="en-US" dirty="0" smtClean="0"/>
              <a:t>Min and max ramping rate</a:t>
            </a:r>
          </a:p>
          <a:p>
            <a:pPr lvl="1">
              <a:buFont typeface="Wingdings" charset="2"/>
              <a:buChar char="ü"/>
            </a:pPr>
            <a:r>
              <a:rPr lang="en-US" dirty="0" smtClean="0"/>
              <a:t>Determine optimal subset of units to turn on</a:t>
            </a:r>
          </a:p>
          <a:p>
            <a:pPr lvl="1">
              <a:buFont typeface="Wingdings" charset="2"/>
              <a:buChar char="ü"/>
            </a:pPr>
            <a:r>
              <a:rPr lang="en-US" dirty="0" smtClean="0"/>
              <a:t>Determine optimal schedule for turning units on and off</a:t>
            </a:r>
          </a:p>
          <a:p>
            <a:pPr>
              <a:buFont typeface="Wingdings" charset="2"/>
              <a:buChar char="ü"/>
            </a:pPr>
            <a:r>
              <a:rPr lang="en-US" dirty="0" smtClean="0">
                <a:solidFill>
                  <a:schemeClr val="tx1"/>
                </a:solidFill>
              </a:rPr>
              <a:t>Optimal Power Flow</a:t>
            </a:r>
          </a:p>
          <a:p>
            <a:pPr lvl="1">
              <a:buFont typeface="Wingdings" charset="2"/>
              <a:buChar char="ü"/>
            </a:pPr>
            <a:r>
              <a:rPr lang="en-US" dirty="0" smtClean="0"/>
              <a:t>Adjust unit commitment schedule to comply with additional factors</a:t>
            </a:r>
          </a:p>
          <a:p>
            <a:pPr lvl="2">
              <a:buFont typeface="Wingdings" charset="2"/>
              <a:buChar char="ü"/>
            </a:pPr>
            <a:r>
              <a:rPr lang="en-US" dirty="0" smtClean="0"/>
              <a:t>Transmission capacity and </a:t>
            </a:r>
            <a:r>
              <a:rPr lang="en-US" dirty="0" smtClean="0"/>
              <a:t>power flow </a:t>
            </a:r>
            <a:r>
              <a:rPr lang="en-US" dirty="0" smtClean="0"/>
              <a:t>constraints</a:t>
            </a:r>
          </a:p>
          <a:p>
            <a:pPr lvl="2">
              <a:buFont typeface="Wingdings" charset="2"/>
              <a:buChar char="ü"/>
            </a:pPr>
            <a:r>
              <a:rPr lang="en-US" dirty="0" smtClean="0"/>
              <a:t>Environmental impacts</a:t>
            </a:r>
          </a:p>
          <a:p>
            <a:pPr lvl="2">
              <a:buFont typeface="Wingdings" charset="2"/>
              <a:buChar char="ü"/>
            </a:pPr>
            <a:r>
              <a:rPr lang="en-US" dirty="0" smtClean="0"/>
              <a:t>Security constraints and contingency</a:t>
            </a:r>
          </a:p>
          <a:p>
            <a:pPr lvl="1"/>
            <a:endParaRPr lang="en-US" dirty="0" smtClean="0"/>
          </a:p>
        </p:txBody>
      </p:sp>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Generation Scheduling</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278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315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838200"/>
            <a:ext cx="2504212" cy="523220"/>
          </a:xfrm>
          <a:prstGeom prst="rect">
            <a:avLst/>
          </a:prstGeom>
          <a:noFill/>
        </p:spPr>
        <p:txBody>
          <a:bodyPr wrap="none" rtlCol="0">
            <a:spAutoFit/>
          </a:bodyPr>
          <a:lstStyle/>
          <a:p>
            <a:r>
              <a:rPr lang="en-US" sz="1400" dirty="0" smtClean="0">
                <a:latin typeface="Helvetica" pitchFamily="34" charset="0"/>
                <a:cs typeface="Helvetica" pitchFamily="34" charset="0"/>
              </a:rPr>
              <a:t>Cyclical variations in demand</a:t>
            </a:r>
          </a:p>
          <a:p>
            <a:r>
              <a:rPr lang="en-US" sz="1400" dirty="0" smtClean="0">
                <a:latin typeface="Helvetica" pitchFamily="34" charset="0"/>
                <a:cs typeface="Helvetica" pitchFamily="34" charset="0"/>
              </a:rPr>
              <a:t>in ISO-NE, 2002</a:t>
            </a:r>
          </a:p>
        </p:txBody>
      </p:sp>
    </p:spTree>
    <p:extLst>
      <p:ext uri="{BB962C8B-B14F-4D97-AF65-F5344CB8AC3E}">
        <p14:creationId xmlns:p14="http://schemas.microsoft.com/office/powerpoint/2010/main" val="3761165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7155"/>
            <a:ext cx="7315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H="1">
            <a:off x="1828800" y="4041755"/>
            <a:ext cx="563880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24200" y="4380496"/>
            <a:ext cx="960519" cy="307777"/>
          </a:xfrm>
          <a:prstGeom prst="rect">
            <a:avLst/>
          </a:prstGeom>
          <a:noFill/>
        </p:spPr>
        <p:txBody>
          <a:bodyPr wrap="none" rtlCol="0">
            <a:spAutoFit/>
          </a:bodyPr>
          <a:lstStyle/>
          <a:p>
            <a:r>
              <a:rPr lang="en-US" sz="1400" dirty="0" smtClean="0">
                <a:latin typeface="Helvetica" pitchFamily="34" charset="0"/>
                <a:cs typeface="Helvetica" pitchFamily="34" charset="0"/>
              </a:rPr>
              <a:t>base load</a:t>
            </a:r>
            <a:endParaRPr lang="en-US" sz="1400" dirty="0">
              <a:latin typeface="Helvetica" pitchFamily="34" charset="0"/>
              <a:cs typeface="Helvetica" pitchFamily="34" charset="0"/>
            </a:endParaRPr>
          </a:p>
        </p:txBody>
      </p:sp>
      <p:cxnSp>
        <p:nvCxnSpPr>
          <p:cNvPr id="6" name="Straight Connector 5"/>
          <p:cNvCxnSpPr/>
          <p:nvPr/>
        </p:nvCxnSpPr>
        <p:spPr>
          <a:xfrm flipH="1">
            <a:off x="1828800" y="2974955"/>
            <a:ext cx="91440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3355955"/>
            <a:ext cx="1556836" cy="307777"/>
          </a:xfrm>
          <a:prstGeom prst="rect">
            <a:avLst/>
          </a:prstGeom>
          <a:noFill/>
        </p:spPr>
        <p:txBody>
          <a:bodyPr wrap="none" rtlCol="0">
            <a:spAutoFit/>
          </a:bodyPr>
          <a:lstStyle/>
          <a:p>
            <a:r>
              <a:rPr lang="en-US" sz="1400" dirty="0" smtClean="0">
                <a:latin typeface="Helvetica" pitchFamily="34" charset="0"/>
                <a:cs typeface="Helvetica" pitchFamily="34" charset="0"/>
              </a:rPr>
              <a:t>intermediate load</a:t>
            </a:r>
            <a:endParaRPr lang="en-US" sz="1400" dirty="0">
              <a:latin typeface="Helvetica" pitchFamily="34" charset="0"/>
              <a:cs typeface="Helvetica" pitchFamily="34" charset="0"/>
            </a:endParaRPr>
          </a:p>
        </p:txBody>
      </p:sp>
      <p:sp>
        <p:nvSpPr>
          <p:cNvPr id="8" name="TextBox 7"/>
          <p:cNvSpPr txBox="1"/>
          <p:nvPr/>
        </p:nvSpPr>
        <p:spPr>
          <a:xfrm>
            <a:off x="2225819" y="2363866"/>
            <a:ext cx="960519" cy="307777"/>
          </a:xfrm>
          <a:prstGeom prst="rect">
            <a:avLst/>
          </a:prstGeom>
          <a:noFill/>
        </p:spPr>
        <p:txBody>
          <a:bodyPr wrap="none" rtlCol="0">
            <a:spAutoFit/>
          </a:bodyPr>
          <a:lstStyle/>
          <a:p>
            <a:r>
              <a:rPr lang="en-US" sz="1400" dirty="0" smtClean="0">
                <a:latin typeface="Helvetica" pitchFamily="34" charset="0"/>
                <a:cs typeface="Helvetica" pitchFamily="34" charset="0"/>
              </a:rPr>
              <a:t>peak load</a:t>
            </a:r>
            <a:endParaRPr lang="en-US" sz="1400" dirty="0">
              <a:latin typeface="Helvetica" pitchFamily="34" charset="0"/>
              <a:cs typeface="Helvetica" pitchFamily="34" charset="0"/>
            </a:endParaRPr>
          </a:p>
        </p:txBody>
      </p:sp>
      <p:sp>
        <p:nvSpPr>
          <p:cNvPr id="9" name="TextBox 8"/>
          <p:cNvSpPr txBox="1"/>
          <p:nvPr/>
        </p:nvSpPr>
        <p:spPr>
          <a:xfrm>
            <a:off x="1673725" y="5867400"/>
            <a:ext cx="6101350" cy="307777"/>
          </a:xfrm>
          <a:prstGeom prst="rect">
            <a:avLst/>
          </a:prstGeom>
          <a:noFill/>
        </p:spPr>
        <p:txBody>
          <a:bodyPr wrap="none" rtlCol="0">
            <a:spAutoFit/>
          </a:bodyPr>
          <a:lstStyle/>
          <a:p>
            <a:r>
              <a:rPr lang="en-US" sz="1400" dirty="0" smtClean="0">
                <a:latin typeface="Helvetica" pitchFamily="34" charset="0"/>
                <a:cs typeface="Helvetica" pitchFamily="34" charset="0"/>
              </a:rPr>
              <a:t>x axis: number of hours per year the corresponding load (GW) is exceeded</a:t>
            </a:r>
            <a:endParaRPr lang="en-US" sz="1400" dirty="0">
              <a:latin typeface="Helvetica" pitchFamily="34" charset="0"/>
              <a:cs typeface="Helvetica" pitchFamily="34" charset="0"/>
            </a:endParaRPr>
          </a:p>
        </p:txBody>
      </p:sp>
    </p:spTree>
    <p:extLst>
      <p:ext uri="{BB962C8B-B14F-4D97-AF65-F5344CB8AC3E}">
        <p14:creationId xmlns:p14="http://schemas.microsoft.com/office/powerpoint/2010/main" val="986741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Distribution Utilities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a:xfrm>
            <a:off x="152400" y="1981200"/>
            <a:ext cx="4270247" cy="4724400"/>
          </a:xfrm>
        </p:spPr>
        <p:txBody>
          <a:bodyPr>
            <a:noAutofit/>
          </a:bodyPr>
          <a:lstStyle/>
          <a:p>
            <a:pPr marL="0" indent="0">
              <a:buNone/>
            </a:pPr>
            <a:r>
              <a:rPr lang="en-US" sz="1800" dirty="0" smtClean="0"/>
              <a:t>Distribution utilities are responsible for all physical infrastructure between transmission substations and end users</a:t>
            </a:r>
          </a:p>
          <a:p>
            <a:pPr lvl="1">
              <a:buFont typeface="Wingdings" charset="2"/>
              <a:buChar char="ü"/>
            </a:pPr>
            <a:r>
              <a:rPr lang="en-US" sz="1800" dirty="0" smtClean="0"/>
              <a:t>Substations and protective equipment</a:t>
            </a:r>
          </a:p>
          <a:p>
            <a:pPr lvl="1">
              <a:buFont typeface="Wingdings" charset="2"/>
              <a:buChar char="ü"/>
            </a:pPr>
            <a:r>
              <a:rPr lang="en-US" sz="1800" dirty="0" smtClean="0"/>
              <a:t>Overhead and underground lines</a:t>
            </a:r>
          </a:p>
          <a:p>
            <a:pPr lvl="1">
              <a:buFont typeface="Wingdings" charset="2"/>
              <a:buChar char="ü"/>
            </a:pPr>
            <a:r>
              <a:rPr lang="en-US" sz="1800" dirty="0" smtClean="0"/>
              <a:t>Service transformers</a:t>
            </a:r>
          </a:p>
          <a:p>
            <a:pPr lvl="1">
              <a:buFont typeface="Wingdings" charset="2"/>
              <a:buChar char="ü"/>
            </a:pPr>
            <a:r>
              <a:rPr lang="en-US" sz="1800" dirty="0" smtClean="0"/>
              <a:t>Metering</a:t>
            </a:r>
          </a:p>
          <a:p>
            <a:pPr marL="0" indent="0">
              <a:buNone/>
            </a:pPr>
            <a:r>
              <a:rPr lang="en-US" sz="1800" dirty="0" smtClean="0"/>
              <a:t>Distribution is a regulated monopoly</a:t>
            </a:r>
          </a:p>
          <a:p>
            <a:pPr lvl="1">
              <a:buFont typeface="Wingdings" charset="2"/>
              <a:buChar char="ü"/>
            </a:pPr>
            <a:r>
              <a:rPr lang="en-US" sz="1800" dirty="0" smtClean="0"/>
              <a:t>Remuneration for operating expenses is set by a Public Utility Commission</a:t>
            </a:r>
          </a:p>
          <a:p>
            <a:pPr marL="0" indent="0">
              <a:buNone/>
            </a:pPr>
            <a:r>
              <a:rPr lang="en-US" sz="1800" dirty="0" smtClean="0"/>
              <a:t>Distribution utilities can be municipal, public, or private</a:t>
            </a:r>
            <a:endParaRPr lang="en-US" sz="1800" dirty="0"/>
          </a:p>
        </p:txBody>
      </p:sp>
      <p:pic>
        <p:nvPicPr>
          <p:cNvPr id="1026" name="Picture 2" descr="http://laborpains.org/wp-content/uploads/2012/11/ElectricLineCrew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90800"/>
            <a:ext cx="4206240" cy="312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31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34001"/>
            <a:ext cx="161510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rPr>
              <a:t>Energy Storage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quarter" idx="14"/>
          </p:nvPr>
        </p:nvSpPr>
        <p:spPr>
          <a:xfrm>
            <a:off x="4648200" y="2590800"/>
            <a:ext cx="4267200" cy="2654808"/>
          </a:xfrm>
        </p:spPr>
        <p:txBody>
          <a:bodyPr>
            <a:noAutofit/>
          </a:bodyPr>
          <a:lstStyle/>
          <a:p>
            <a:pPr>
              <a:buFont typeface="Wingdings" charset="2"/>
              <a:buChar char="ü"/>
            </a:pPr>
            <a:r>
              <a:rPr lang="en-US" sz="2000" dirty="0" smtClean="0"/>
              <a:t>In all but a few cases, grid scale energy storage is still too expensive to be </a:t>
            </a:r>
            <a:r>
              <a:rPr lang="en-US" sz="2000" dirty="0" smtClean="0"/>
              <a:t>feasible.</a:t>
            </a:r>
            <a:endParaRPr lang="en-US" sz="2000" dirty="0" smtClean="0"/>
          </a:p>
          <a:p>
            <a:pPr>
              <a:buFont typeface="Wingdings" charset="2"/>
              <a:buChar char="ü"/>
            </a:pPr>
            <a:r>
              <a:rPr lang="en-US" sz="2000" dirty="0"/>
              <a:t>T</a:t>
            </a:r>
            <a:r>
              <a:rPr lang="en-US" sz="2000" dirty="0" smtClean="0"/>
              <a:t>hat </a:t>
            </a:r>
            <a:r>
              <a:rPr lang="en-US" sz="2000" dirty="0" smtClean="0"/>
              <a:t>may change in future with improving technology and with growing challenge of incorporating intermittent renewable sources of energy into the </a:t>
            </a:r>
            <a:r>
              <a:rPr lang="en-US" sz="2000" dirty="0" smtClean="0"/>
              <a:t>grid.</a:t>
            </a:r>
            <a:endParaRPr lang="en-US" sz="2000" dirty="0" smtClean="0"/>
          </a:p>
          <a:p>
            <a:pPr lvl="1"/>
            <a:endParaRPr lang="en-US" dirty="0"/>
          </a:p>
          <a:p>
            <a:pPr lvl="1"/>
            <a:endParaRPr lang="en-US" dirty="0" smtClean="0"/>
          </a:p>
          <a:p>
            <a:pPr lvl="1"/>
            <a:endParaRPr lang="en-US" dirty="0"/>
          </a:p>
          <a:p>
            <a:pPr lvl="1"/>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64" y="2133600"/>
            <a:ext cx="4049591"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8598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A Sampling of Emerging Technologies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p:txBody>
          <a:bodyPr/>
          <a:lstStyle/>
          <a:p>
            <a:pPr>
              <a:buFont typeface="Wingdings" charset="2"/>
              <a:buChar char="ü"/>
            </a:pPr>
            <a:r>
              <a:rPr lang="en-US" dirty="0" smtClean="0"/>
              <a:t>Demand response</a:t>
            </a:r>
          </a:p>
          <a:p>
            <a:pPr>
              <a:buFont typeface="Wingdings" charset="2"/>
              <a:buChar char="ü"/>
            </a:pPr>
            <a:r>
              <a:rPr lang="en-US" dirty="0" smtClean="0"/>
              <a:t>Distributed </a:t>
            </a:r>
            <a:r>
              <a:rPr lang="en-US" dirty="0" smtClean="0"/>
              <a:t>generation</a:t>
            </a:r>
            <a:endParaRPr lang="en-US" dirty="0" smtClean="0"/>
          </a:p>
          <a:p>
            <a:pPr>
              <a:buFont typeface="Wingdings" charset="2"/>
              <a:buChar char="ü"/>
            </a:pPr>
            <a:r>
              <a:rPr lang="en-US" dirty="0" smtClean="0"/>
              <a:t>Intermittent </a:t>
            </a:r>
            <a:r>
              <a:rPr lang="en-US" dirty="0" smtClean="0"/>
              <a:t>renewables</a:t>
            </a:r>
            <a:endParaRPr lang="en-US" dirty="0" smtClean="0"/>
          </a:p>
          <a:p>
            <a:pPr>
              <a:buFont typeface="Wingdings" charset="2"/>
              <a:buChar char="ü"/>
            </a:pPr>
            <a:r>
              <a:rPr lang="en-US" dirty="0" smtClean="0"/>
              <a:t>Electric </a:t>
            </a:r>
            <a:r>
              <a:rPr lang="en-US" dirty="0" smtClean="0"/>
              <a:t>ve</a:t>
            </a:r>
            <a:r>
              <a:rPr lang="en-US" dirty="0" smtClean="0"/>
              <a:t>hicles</a:t>
            </a:r>
            <a:endParaRPr lang="en-US" dirty="0" smtClean="0"/>
          </a:p>
        </p:txBody>
      </p:sp>
    </p:spTree>
    <p:extLst>
      <p:ext uri="{BB962C8B-B14F-4D97-AF65-F5344CB8AC3E}">
        <p14:creationId xmlns:p14="http://schemas.microsoft.com/office/powerpoint/2010/main" val="410991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133600"/>
            <a:ext cx="8534400" cy="4495800"/>
          </a:xfrm>
        </p:spPr>
        <p:txBody>
          <a:bodyPr>
            <a:normAutofit fontScale="77500" lnSpcReduction="20000"/>
          </a:bodyPr>
          <a:lstStyle/>
          <a:p>
            <a:pPr marL="0" indent="0">
              <a:buNone/>
            </a:pPr>
            <a:r>
              <a:rPr lang="en-US" dirty="0" smtClean="0">
                <a:solidFill>
                  <a:schemeClr val="tx1"/>
                </a:solidFill>
              </a:rPr>
              <a:t>Generation</a:t>
            </a:r>
          </a:p>
          <a:p>
            <a:pPr lvl="1">
              <a:buFont typeface="Wingdings" charset="2"/>
              <a:buChar char="ü"/>
            </a:pPr>
            <a:r>
              <a:rPr lang="en-US" dirty="0" smtClean="0"/>
              <a:t>18,000 generators at 5,800 power plants</a:t>
            </a:r>
          </a:p>
          <a:p>
            <a:pPr lvl="2">
              <a:buFont typeface="Wingdings" charset="2"/>
              <a:buChar char="ü"/>
            </a:pPr>
            <a:r>
              <a:rPr lang="en-US" dirty="0" smtClean="0"/>
              <a:t>589 coal plants generate 42% of electricity</a:t>
            </a:r>
          </a:p>
          <a:p>
            <a:pPr lvl="2">
              <a:buFont typeface="Wingdings" charset="2"/>
              <a:buChar char="ü"/>
            </a:pPr>
            <a:r>
              <a:rPr lang="en-US" dirty="0" smtClean="0"/>
              <a:t>1,646 natural gas plants generate 25% of electricity</a:t>
            </a:r>
          </a:p>
          <a:p>
            <a:pPr lvl="2">
              <a:buFont typeface="Wingdings" charset="2"/>
              <a:buChar char="ü"/>
            </a:pPr>
            <a:r>
              <a:rPr lang="en-US" dirty="0" smtClean="0"/>
              <a:t>104 nuclear reactors at 66 plants generate 20% of electricity</a:t>
            </a:r>
          </a:p>
          <a:p>
            <a:pPr lvl="2">
              <a:buFont typeface="Wingdings" charset="2"/>
              <a:buChar char="ü"/>
            </a:pPr>
            <a:r>
              <a:rPr lang="en-US" dirty="0" smtClean="0"/>
              <a:t>renewables generate 13% of electricity</a:t>
            </a:r>
          </a:p>
          <a:p>
            <a:pPr lvl="1">
              <a:buFont typeface="Wingdings" charset="2"/>
              <a:buChar char="ü"/>
            </a:pPr>
            <a:r>
              <a:rPr lang="en-US" dirty="0" smtClean="0"/>
              <a:t>530GW (51% of capacity) are </a:t>
            </a:r>
            <a:r>
              <a:rPr lang="en-US" dirty="0" smtClean="0"/>
              <a:t>&gt;30 </a:t>
            </a:r>
            <a:r>
              <a:rPr lang="en-US" dirty="0" smtClean="0"/>
              <a:t>years old, most gas and wind is </a:t>
            </a:r>
            <a:r>
              <a:rPr lang="en-US" dirty="0" smtClean="0"/>
              <a:t>&lt;10 </a:t>
            </a:r>
            <a:r>
              <a:rPr lang="en-US" dirty="0" smtClean="0"/>
              <a:t>years old, most coal and hydro is </a:t>
            </a:r>
            <a:r>
              <a:rPr lang="en-US" dirty="0" smtClean="0"/>
              <a:t>&gt;30 </a:t>
            </a:r>
            <a:r>
              <a:rPr lang="en-US" dirty="0" smtClean="0"/>
              <a:t>years old, almost all nuclear is </a:t>
            </a:r>
            <a:r>
              <a:rPr lang="en-US" dirty="0" smtClean="0"/>
              <a:t>&gt;20 </a:t>
            </a:r>
            <a:r>
              <a:rPr lang="en-US" dirty="0" smtClean="0"/>
              <a:t>years old</a:t>
            </a:r>
          </a:p>
          <a:p>
            <a:pPr marL="0" indent="0">
              <a:buNone/>
            </a:pPr>
            <a:r>
              <a:rPr lang="en-US" dirty="0" smtClean="0">
                <a:solidFill>
                  <a:schemeClr val="tx1"/>
                </a:solidFill>
              </a:rPr>
              <a:t>Transmission</a:t>
            </a:r>
          </a:p>
          <a:p>
            <a:pPr lvl="1">
              <a:buFont typeface="Wingdings" charset="2"/>
              <a:buChar char="ü"/>
            </a:pPr>
            <a:r>
              <a:rPr lang="en-US" dirty="0" smtClean="0"/>
              <a:t>over </a:t>
            </a:r>
            <a:r>
              <a:rPr lang="en-US" dirty="0"/>
              <a:t>150,000 miles of </a:t>
            </a:r>
            <a:r>
              <a:rPr lang="en-US" dirty="0" smtClean="0"/>
              <a:t>high voltage transmission lines in the U.S.</a:t>
            </a:r>
          </a:p>
          <a:p>
            <a:pPr lvl="1">
              <a:buFont typeface="Wingdings" charset="2"/>
              <a:buChar char="ü"/>
            </a:pPr>
            <a:r>
              <a:rPr lang="en-US" dirty="0" smtClean="0"/>
              <a:t>~7,000 transmission substations</a:t>
            </a:r>
          </a:p>
          <a:p>
            <a:pPr marL="0" indent="0">
              <a:buNone/>
            </a:pPr>
            <a:r>
              <a:rPr lang="en-US" dirty="0" smtClean="0">
                <a:solidFill>
                  <a:schemeClr val="tx1"/>
                </a:solidFill>
              </a:rPr>
              <a:t>Distribution</a:t>
            </a:r>
          </a:p>
          <a:p>
            <a:pPr lvl="1">
              <a:buFont typeface="Wingdings" charset="2"/>
              <a:buChar char="ü"/>
            </a:pPr>
            <a:r>
              <a:rPr lang="en-US" dirty="0" smtClean="0"/>
              <a:t>over 2,500,000 miles of distribution lines in the U.S.</a:t>
            </a:r>
          </a:p>
          <a:p>
            <a:pPr lvl="1">
              <a:buFont typeface="Wingdings" charset="2"/>
              <a:buChar char="ü"/>
            </a:pPr>
            <a:r>
              <a:rPr lang="en-US" dirty="0" smtClean="0"/>
              <a:t>over 100,000 distribution substations</a:t>
            </a:r>
          </a:p>
          <a:p>
            <a:pPr marL="0" indent="0">
              <a:buNone/>
            </a:pPr>
            <a:endParaRPr lang="en-US" dirty="0" smtClean="0"/>
          </a:p>
          <a:p>
            <a:pPr marL="0" indent="0">
              <a:buNone/>
            </a:pPr>
            <a:r>
              <a:rPr lang="en-US" dirty="0" smtClean="0"/>
              <a:t>About </a:t>
            </a:r>
            <a:r>
              <a:rPr lang="en-US" dirty="0" smtClean="0"/>
              <a:t>7% of all generated electricity is lost in transmission and </a:t>
            </a:r>
            <a:r>
              <a:rPr lang="en-US" dirty="0" smtClean="0"/>
              <a:t>distribution.</a:t>
            </a:r>
            <a:endParaRPr lang="en-US" dirty="0" smtClean="0"/>
          </a:p>
        </p:txBody>
      </p:sp>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U.S. Electric Infrastructure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102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2057400"/>
            <a:ext cx="8763000" cy="4648200"/>
          </a:xfrm>
          <a:solidFill>
            <a:schemeClr val="bg1"/>
          </a:solidFill>
        </p:spPr>
        <p:txBody>
          <a:bodyPr>
            <a:noAutofit/>
          </a:bodyPr>
          <a:lstStyle/>
          <a:p>
            <a:pPr marL="0" indent="0">
              <a:spcAft>
                <a:spcPts val="600"/>
              </a:spcAft>
              <a:buNone/>
            </a:pPr>
            <a:r>
              <a:rPr lang="en-US" sz="2200" i="1" dirty="0" smtClean="0">
                <a:solidFill>
                  <a:schemeClr val="tx1"/>
                </a:solidFill>
              </a:rPr>
              <a:t>Electricity is a service that is sold as a </a:t>
            </a:r>
            <a:r>
              <a:rPr lang="en-US" sz="2200" i="1" dirty="0" smtClean="0">
                <a:solidFill>
                  <a:schemeClr val="tx1"/>
                </a:solidFill>
              </a:rPr>
              <a:t>commodity.</a:t>
            </a:r>
            <a:endParaRPr lang="en-US" sz="2200" i="1" dirty="0" smtClean="0">
              <a:solidFill>
                <a:schemeClr val="tx1"/>
              </a:solidFill>
            </a:endParaRPr>
          </a:p>
          <a:p>
            <a:pPr marL="0" indent="0">
              <a:buNone/>
            </a:pPr>
            <a:r>
              <a:rPr lang="en-US" sz="2200" dirty="0" smtClean="0"/>
              <a:t>Electricity is not stored and </a:t>
            </a:r>
            <a:r>
              <a:rPr lang="en-US" sz="2200" dirty="0"/>
              <a:t>delivery </a:t>
            </a:r>
            <a:r>
              <a:rPr lang="en-US" sz="2200" dirty="0" smtClean="0"/>
              <a:t>is nearly </a:t>
            </a:r>
            <a:r>
              <a:rPr lang="en-US" sz="2200" dirty="0" smtClean="0"/>
              <a:t>instantaneous.</a:t>
            </a:r>
            <a:endParaRPr lang="en-US" sz="2200" dirty="0"/>
          </a:p>
          <a:p>
            <a:pPr lvl="1">
              <a:spcBef>
                <a:spcPts val="0"/>
              </a:spcBef>
              <a:spcAft>
                <a:spcPts val="600"/>
              </a:spcAft>
              <a:buFont typeface="Wingdings" charset="2"/>
              <a:buChar char="ü"/>
            </a:pPr>
            <a:r>
              <a:rPr lang="en-US" dirty="0"/>
              <a:t>G</a:t>
            </a:r>
            <a:r>
              <a:rPr lang="en-US" dirty="0" smtClean="0"/>
              <a:t>eneration </a:t>
            </a:r>
            <a:r>
              <a:rPr lang="en-US" dirty="0"/>
              <a:t>and </a:t>
            </a:r>
            <a:r>
              <a:rPr lang="en-US" dirty="0" smtClean="0"/>
              <a:t>load </a:t>
            </a:r>
            <a:r>
              <a:rPr lang="en-US" dirty="0"/>
              <a:t>must be always in </a:t>
            </a:r>
            <a:r>
              <a:rPr lang="en-US" dirty="0" smtClean="0"/>
              <a:t>balance.</a:t>
            </a:r>
            <a:endParaRPr lang="en-US" dirty="0" smtClean="0"/>
          </a:p>
          <a:p>
            <a:pPr marL="0" indent="0">
              <a:spcAft>
                <a:spcPts val="600"/>
              </a:spcAft>
              <a:buNone/>
            </a:pPr>
            <a:r>
              <a:rPr lang="en-US" sz="2200" dirty="0" smtClean="0">
                <a:solidFill>
                  <a:schemeClr val="tx1"/>
                </a:solidFill>
              </a:rPr>
              <a:t>Supply </a:t>
            </a:r>
            <a:r>
              <a:rPr lang="en-US" sz="2200" dirty="0">
                <a:solidFill>
                  <a:schemeClr val="tx1"/>
                </a:solidFill>
              </a:rPr>
              <a:t>of electricity requires networks, where electricity is injected or retrieved but cannot be </a:t>
            </a:r>
            <a:r>
              <a:rPr lang="en-US" sz="2200" dirty="0" smtClean="0">
                <a:solidFill>
                  <a:schemeClr val="tx1"/>
                </a:solidFill>
              </a:rPr>
              <a:t>traced.</a:t>
            </a:r>
            <a:endParaRPr lang="en-US" sz="2200" dirty="0" smtClean="0">
              <a:solidFill>
                <a:schemeClr val="tx1"/>
              </a:solidFill>
            </a:endParaRPr>
          </a:p>
          <a:p>
            <a:pPr marL="0" indent="0">
              <a:buNone/>
            </a:pPr>
            <a:r>
              <a:rPr lang="en-US" sz="2200" dirty="0"/>
              <a:t>Electricity is an essential public </a:t>
            </a:r>
            <a:r>
              <a:rPr lang="en-US" sz="2200" dirty="0" smtClean="0"/>
              <a:t>service.</a:t>
            </a:r>
            <a:endParaRPr lang="en-US" sz="2200" dirty="0"/>
          </a:p>
          <a:p>
            <a:pPr lvl="1">
              <a:spcBef>
                <a:spcPts val="0"/>
              </a:spcBef>
              <a:buFont typeface="Wingdings" charset="2"/>
              <a:buChar char="ü"/>
            </a:pPr>
            <a:r>
              <a:rPr lang="en-US" dirty="0"/>
              <a:t>Guarantee of supply and price are politically sensitive </a:t>
            </a:r>
            <a:r>
              <a:rPr lang="en-US" dirty="0" smtClean="0"/>
              <a:t>issues.</a:t>
            </a:r>
            <a:endParaRPr lang="en-US" dirty="0"/>
          </a:p>
          <a:p>
            <a:pPr marL="0" indent="0">
              <a:buNone/>
            </a:pPr>
            <a:r>
              <a:rPr lang="en-US" sz="2200" dirty="0" smtClean="0">
                <a:solidFill>
                  <a:schemeClr val="tx1"/>
                </a:solidFill>
              </a:rPr>
              <a:t>Large </a:t>
            </a:r>
            <a:r>
              <a:rPr lang="en-US" sz="2200" dirty="0">
                <a:solidFill>
                  <a:schemeClr val="tx1"/>
                </a:solidFill>
              </a:rPr>
              <a:t>and dedicated </a:t>
            </a:r>
            <a:r>
              <a:rPr lang="en-US" sz="2200" dirty="0" smtClean="0">
                <a:solidFill>
                  <a:schemeClr val="tx1"/>
                </a:solidFill>
              </a:rPr>
              <a:t>investments are required to produce and distribute </a:t>
            </a:r>
            <a:r>
              <a:rPr lang="en-US" sz="2200" dirty="0" smtClean="0">
                <a:solidFill>
                  <a:schemeClr val="tx1"/>
                </a:solidFill>
              </a:rPr>
              <a:t>electricity.</a:t>
            </a:r>
            <a:endParaRPr lang="en-US" sz="2200" dirty="0">
              <a:solidFill>
                <a:schemeClr val="tx1"/>
              </a:solidFill>
            </a:endParaRPr>
          </a:p>
          <a:p>
            <a:pPr marL="0" indent="0">
              <a:buNone/>
            </a:pPr>
            <a:r>
              <a:rPr lang="en-US" sz="2200" dirty="0"/>
              <a:t>Complex decision making under </a:t>
            </a:r>
            <a:r>
              <a:rPr lang="en-US" sz="2200" dirty="0" smtClean="0"/>
              <a:t>uncertainty.</a:t>
            </a:r>
            <a:endParaRPr lang="en-US" sz="2200" dirty="0"/>
          </a:p>
          <a:p>
            <a:pPr marL="0" indent="0">
              <a:buNone/>
            </a:pPr>
            <a:r>
              <a:rPr lang="en-US" sz="2200" dirty="0"/>
              <a:t>Predictable cyclical variations in </a:t>
            </a:r>
            <a:r>
              <a:rPr lang="en-US" sz="2200" dirty="0" smtClean="0"/>
              <a:t>demand.</a:t>
            </a:r>
            <a:endParaRPr lang="en-US" sz="2200" dirty="0"/>
          </a:p>
        </p:txBody>
      </p:sp>
      <p:sp>
        <p:nvSpPr>
          <p:cNvPr id="5" name="Title 4"/>
          <p:cNvSpPr>
            <a:spLocks noGrp="1"/>
          </p:cNvSpPr>
          <p:nvPr>
            <p:ph type="title"/>
          </p:nvPr>
        </p:nvSpPr>
        <p:spPr/>
        <p:txBody>
          <a:bodyPr/>
          <a:lstStyle/>
          <a:p>
            <a:r>
              <a:rPr lang="en-US" dirty="0">
                <a:effectLst>
                  <a:outerShdw blurRad="38100" dist="38100" dir="2700000" algn="tl">
                    <a:srgbClr val="000000">
                      <a:alpha val="43137"/>
                    </a:srgbClr>
                  </a:outerShdw>
                </a:effectLst>
              </a:rPr>
              <a:t>Key Characteristics of Electricity</a:t>
            </a:r>
          </a:p>
        </p:txBody>
      </p:sp>
    </p:spTree>
    <p:extLst>
      <p:ext uri="{BB962C8B-B14F-4D97-AF65-F5344CB8AC3E}">
        <p14:creationId xmlns:p14="http://schemas.microsoft.com/office/powerpoint/2010/main" val="195505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Electricity Fundamentals</a:t>
            </a:r>
            <a:endParaRPr lang="en-US" dirty="0">
              <a:effectLst>
                <a:outerShdw blurRad="38100" dist="38100" dir="2700000" algn="tl">
                  <a:srgbClr val="000000">
                    <a:alpha val="43137"/>
                  </a:srgbClr>
                </a:outerShdw>
              </a:effectLst>
            </a:endParaRPr>
          </a:p>
        </p:txBody>
      </p:sp>
      <p:sp>
        <p:nvSpPr>
          <p:cNvPr id="7" name="Content Placeholder 2"/>
          <p:cNvSpPr>
            <a:spLocks noGrp="1"/>
          </p:cNvSpPr>
          <p:nvPr>
            <p:ph sz="quarter" idx="13"/>
          </p:nvPr>
        </p:nvSpPr>
        <p:spPr>
          <a:xfrm>
            <a:off x="676654" y="2209800"/>
            <a:ext cx="4733546" cy="4267200"/>
          </a:xfrm>
        </p:spPr>
        <p:txBody>
          <a:bodyPr>
            <a:normAutofit fontScale="70000" lnSpcReduction="20000"/>
          </a:bodyPr>
          <a:lstStyle/>
          <a:p>
            <a:pPr marL="0" indent="0">
              <a:buNone/>
            </a:pPr>
            <a:r>
              <a:rPr lang="en-US" dirty="0" smtClean="0">
                <a:solidFill>
                  <a:schemeClr val="tx1"/>
                </a:solidFill>
              </a:rPr>
              <a:t>Frequency</a:t>
            </a:r>
          </a:p>
          <a:p>
            <a:pPr lvl="1">
              <a:buFont typeface="Wingdings" charset="2"/>
              <a:buChar char="ü"/>
            </a:pPr>
            <a:r>
              <a:rPr lang="en-US" dirty="0" smtClean="0"/>
              <a:t>Almost entire U.S. grid operates on AC, at 60Hz, or 60 cycles per second</a:t>
            </a:r>
          </a:p>
          <a:p>
            <a:pPr lvl="1">
              <a:buFont typeface="Wingdings" charset="2"/>
              <a:buChar char="ü"/>
            </a:pPr>
            <a:r>
              <a:rPr lang="en-US" dirty="0" smtClean="0"/>
              <a:t>a small portion of the transmission grid is DC</a:t>
            </a:r>
          </a:p>
          <a:p>
            <a:pPr marL="0" indent="0">
              <a:buNone/>
            </a:pPr>
            <a:r>
              <a:rPr lang="en-US" dirty="0" smtClean="0">
                <a:solidFill>
                  <a:schemeClr val="tx1"/>
                </a:solidFill>
              </a:rPr>
              <a:t>Transmission: very high voltage</a:t>
            </a:r>
          </a:p>
          <a:p>
            <a:pPr lvl="1">
              <a:buFont typeface="Wingdings" charset="2"/>
              <a:buChar char="ü"/>
            </a:pPr>
            <a:r>
              <a:rPr lang="en-US" dirty="0" smtClean="0"/>
              <a:t>765kV, 500kV, 345kV, 230kV, 169kV, 138kV, 69kV</a:t>
            </a:r>
          </a:p>
          <a:p>
            <a:pPr lvl="1">
              <a:buFont typeface="Wingdings" charset="2"/>
              <a:buChar char="ü"/>
            </a:pPr>
            <a:r>
              <a:rPr lang="en-US" dirty="0" smtClean="0"/>
              <a:t>3-phase balanced</a:t>
            </a:r>
          </a:p>
          <a:p>
            <a:pPr lvl="2">
              <a:buFont typeface="Wingdings" charset="2"/>
              <a:buChar char="ü"/>
            </a:pPr>
            <a:r>
              <a:rPr lang="en-US" dirty="0" smtClean="0"/>
              <a:t>Three parallel lines (A, B, and C phase) each carry 1/3 of the power, each out of synch by 120°</a:t>
            </a:r>
          </a:p>
          <a:p>
            <a:pPr marL="0" indent="0">
              <a:buNone/>
            </a:pPr>
            <a:r>
              <a:rPr lang="en-US" dirty="0" smtClean="0">
                <a:solidFill>
                  <a:schemeClr val="tx1"/>
                </a:solidFill>
              </a:rPr>
              <a:t>Distribution: moderate voltage</a:t>
            </a:r>
          </a:p>
          <a:p>
            <a:pPr lvl="1">
              <a:buFont typeface="Wingdings" charset="2"/>
              <a:buChar char="ü"/>
            </a:pPr>
            <a:r>
              <a:rPr lang="en-US" dirty="0" smtClean="0"/>
              <a:t>1kV – 40kV, most common is 12.47kV</a:t>
            </a:r>
          </a:p>
          <a:p>
            <a:pPr lvl="1">
              <a:buFont typeface="Wingdings" charset="2"/>
              <a:buChar char="ü"/>
            </a:pPr>
            <a:r>
              <a:rPr lang="en-US" dirty="0" smtClean="0"/>
              <a:t>3-phase unbalanced </a:t>
            </a:r>
          </a:p>
          <a:p>
            <a:pPr lvl="2">
              <a:buFont typeface="Wingdings" charset="2"/>
              <a:buChar char="ü"/>
            </a:pPr>
            <a:r>
              <a:rPr lang="en-US" dirty="0" smtClean="0"/>
              <a:t>A, B, C phases not all present or not the same magnitude at all points</a:t>
            </a:r>
          </a:p>
          <a:p>
            <a:pPr marL="0" indent="0">
              <a:buNone/>
            </a:pPr>
            <a:r>
              <a:rPr lang="en-US" dirty="0" smtClean="0">
                <a:solidFill>
                  <a:schemeClr val="tx1"/>
                </a:solidFill>
              </a:rPr>
              <a:t>End Use: mostly low voltage</a:t>
            </a:r>
          </a:p>
          <a:p>
            <a:pPr lvl="1">
              <a:buFont typeface="Wingdings" charset="2"/>
              <a:buChar char="ü"/>
            </a:pPr>
            <a:r>
              <a:rPr lang="en-US" dirty="0" smtClean="0"/>
              <a:t>Residential customers: 120V single phase, 240V dual phase</a:t>
            </a:r>
          </a:p>
          <a:p>
            <a:pPr lvl="1">
              <a:buFont typeface="Wingdings" charset="2"/>
              <a:buChar char="ü"/>
            </a:pPr>
            <a:r>
              <a:rPr lang="en-US" dirty="0" smtClean="0"/>
              <a:t>Commercial and Industrial customers: 120V to 69kV</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568" y="28956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48539" y="2868560"/>
            <a:ext cx="1505540" cy="276999"/>
          </a:xfrm>
          <a:prstGeom prst="rect">
            <a:avLst/>
          </a:prstGeom>
          <a:noFill/>
        </p:spPr>
        <p:txBody>
          <a:bodyPr wrap="none" rtlCol="0">
            <a:spAutoFit/>
          </a:bodyPr>
          <a:lstStyle/>
          <a:p>
            <a:r>
              <a:rPr lang="en-US" sz="1200" dirty="0" smtClean="0">
                <a:latin typeface="Helvetica" pitchFamily="34" charset="0"/>
                <a:cs typeface="Helvetica" pitchFamily="34" charset="0"/>
              </a:rPr>
              <a:t>Three phase power</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179732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Scale of Electricity Use in U.S.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quarter" idx="13"/>
          </p:nvPr>
        </p:nvSpPr>
        <p:spPr>
          <a:xfrm>
            <a:off x="676655" y="2057400"/>
            <a:ext cx="3822192" cy="1143000"/>
          </a:xfrm>
        </p:spPr>
        <p:txBody>
          <a:bodyPr>
            <a:normAutofit fontScale="70000" lnSpcReduction="20000"/>
          </a:bodyPr>
          <a:lstStyle/>
          <a:p>
            <a:pPr>
              <a:buFont typeface="Wingdings" charset="2"/>
              <a:buChar char="ü"/>
            </a:pPr>
            <a:r>
              <a:rPr lang="en-US" dirty="0"/>
              <a:t>Energy = </a:t>
            </a:r>
            <a:r>
              <a:rPr lang="en-US" dirty="0" smtClean="0"/>
              <a:t>Power ∙ time</a:t>
            </a:r>
            <a:endParaRPr lang="en-US" dirty="0"/>
          </a:p>
          <a:p>
            <a:pPr>
              <a:buFont typeface="Wingdings" charset="2"/>
              <a:buChar char="ü"/>
            </a:pPr>
            <a:r>
              <a:rPr lang="en-US" dirty="0" err="1"/>
              <a:t>Wh</a:t>
            </a:r>
            <a:r>
              <a:rPr lang="en-US" dirty="0"/>
              <a:t> = </a:t>
            </a:r>
            <a:r>
              <a:rPr lang="en-US" dirty="0" smtClean="0"/>
              <a:t>Watt</a:t>
            </a:r>
            <a:r>
              <a:rPr lang="en-US" dirty="0"/>
              <a:t> ∙ </a:t>
            </a:r>
            <a:r>
              <a:rPr lang="en-US" dirty="0" smtClean="0"/>
              <a:t>hour</a:t>
            </a:r>
            <a:endParaRPr lang="en-US" dirty="0"/>
          </a:p>
          <a:p>
            <a:pPr>
              <a:buFont typeface="Wingdings" charset="2"/>
              <a:buChar char="ü"/>
            </a:pPr>
            <a:r>
              <a:rPr lang="en-US" dirty="0"/>
              <a:t>1 MW = 1,000 kW</a:t>
            </a:r>
          </a:p>
          <a:p>
            <a:pPr>
              <a:buFont typeface="Wingdings" charset="2"/>
              <a:buChar char="ü"/>
            </a:pPr>
            <a:r>
              <a:rPr lang="en-US" dirty="0"/>
              <a:t>1 kW = 1,000 W</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49940834"/>
              </p:ext>
            </p:extLst>
          </p:nvPr>
        </p:nvGraphicFramePr>
        <p:xfrm>
          <a:off x="533400" y="3505200"/>
          <a:ext cx="3810000" cy="2407920"/>
        </p:xfrm>
        <a:graphic>
          <a:graphicData uri="http://schemas.openxmlformats.org/drawingml/2006/table">
            <a:tbl>
              <a:tblPr firstRow="1" bandRow="1">
                <a:tableStyleId>{5C22544A-7EE6-4342-B048-85BDC9FD1C3A}</a:tableStyleId>
              </a:tblPr>
              <a:tblGrid>
                <a:gridCol w="2209800"/>
                <a:gridCol w="1600200"/>
              </a:tblGrid>
              <a:tr h="138545">
                <a:tc gridSpan="2">
                  <a:txBody>
                    <a:bodyPr/>
                    <a:lstStyle/>
                    <a:p>
                      <a:pPr algn="ctr"/>
                      <a:r>
                        <a:rPr lang="en-US" sz="1800" dirty="0" smtClean="0"/>
                        <a:t>Power</a:t>
                      </a:r>
                      <a:endParaRPr lang="en-US" sz="1800" dirty="0"/>
                    </a:p>
                  </a:txBody>
                  <a:tcPr anchor="ctr"/>
                </a:tc>
                <a:tc hMerge="1">
                  <a:txBody>
                    <a:bodyPr/>
                    <a:lstStyle/>
                    <a:p>
                      <a:endParaRPr lang="en-US" dirty="0"/>
                    </a:p>
                  </a:txBody>
                  <a:tcPr/>
                </a:tc>
              </a:tr>
              <a:tr h="138545">
                <a:tc>
                  <a:txBody>
                    <a:bodyPr/>
                    <a:lstStyle/>
                    <a:p>
                      <a:r>
                        <a:rPr lang="en-US" sz="1400" dirty="0" smtClean="0"/>
                        <a:t>Peak</a:t>
                      </a:r>
                      <a:r>
                        <a:rPr lang="en-US" sz="1400" baseline="0" dirty="0" smtClean="0"/>
                        <a:t> U.S. capacity </a:t>
                      </a:r>
                      <a:endParaRPr lang="en-US" sz="1400" dirty="0"/>
                    </a:p>
                  </a:txBody>
                  <a:tcPr anchor="ctr"/>
                </a:tc>
                <a:tc>
                  <a:txBody>
                    <a:bodyPr/>
                    <a:lstStyle/>
                    <a:p>
                      <a:pPr algn="ctr"/>
                      <a:r>
                        <a:rPr lang="en-US" sz="1400" dirty="0" smtClean="0"/>
                        <a:t>1,039,062</a:t>
                      </a:r>
                      <a:r>
                        <a:rPr lang="en-US" sz="1400" baseline="0" dirty="0" smtClean="0"/>
                        <a:t> MW</a:t>
                      </a:r>
                      <a:endParaRPr lang="en-US" sz="1400" dirty="0"/>
                    </a:p>
                  </a:txBody>
                  <a:tcPr anchor="ctr"/>
                </a:tc>
              </a:tr>
              <a:tr h="235527">
                <a:tc>
                  <a:txBody>
                    <a:bodyPr/>
                    <a:lstStyle/>
                    <a:p>
                      <a:r>
                        <a:rPr lang="en-US" sz="1400" dirty="0" smtClean="0"/>
                        <a:t>Largest</a:t>
                      </a:r>
                      <a:r>
                        <a:rPr lang="en-US" sz="1400" baseline="0" dirty="0" smtClean="0"/>
                        <a:t> plant by capacity: Grand Coulee Dam</a:t>
                      </a:r>
                      <a:endParaRPr lang="en-US" sz="1400" dirty="0"/>
                    </a:p>
                  </a:txBody>
                  <a:tcPr anchor="ctr"/>
                </a:tc>
                <a:tc>
                  <a:txBody>
                    <a:bodyPr/>
                    <a:lstStyle/>
                    <a:p>
                      <a:pPr algn="ctr"/>
                      <a:r>
                        <a:rPr lang="en-US" sz="1400" dirty="0" smtClean="0"/>
                        <a:t>7,079</a:t>
                      </a:r>
                      <a:r>
                        <a:rPr lang="en-US" sz="1400" baseline="0" dirty="0" smtClean="0"/>
                        <a:t> MW</a:t>
                      </a:r>
                      <a:endParaRPr lang="en-US" sz="1400" dirty="0"/>
                    </a:p>
                  </a:txBody>
                  <a:tcPr anchor="ctr"/>
                </a:tc>
              </a:tr>
              <a:tr h="138545">
                <a:tc>
                  <a:txBody>
                    <a:bodyPr/>
                    <a:lstStyle/>
                    <a:p>
                      <a:r>
                        <a:rPr lang="en-US" sz="1400" dirty="0" smtClean="0"/>
                        <a:t>Average nuclear plant</a:t>
                      </a:r>
                      <a:endParaRPr lang="en-US" sz="1400" dirty="0"/>
                    </a:p>
                  </a:txBody>
                  <a:tcPr anchor="ctr"/>
                </a:tc>
                <a:tc>
                  <a:txBody>
                    <a:bodyPr/>
                    <a:lstStyle/>
                    <a:p>
                      <a:pPr algn="ctr"/>
                      <a:r>
                        <a:rPr lang="en-US" sz="1400" dirty="0" smtClean="0"/>
                        <a:t>1,000 MW</a:t>
                      </a:r>
                      <a:endParaRPr lang="en-US" sz="1400" dirty="0"/>
                    </a:p>
                  </a:txBody>
                  <a:tcPr anchor="ctr"/>
                </a:tc>
              </a:tr>
              <a:tr h="138545">
                <a:tc>
                  <a:txBody>
                    <a:bodyPr/>
                    <a:lstStyle/>
                    <a:p>
                      <a:r>
                        <a:rPr lang="en-US" sz="1400" dirty="0" smtClean="0"/>
                        <a:t>Average</a:t>
                      </a:r>
                      <a:r>
                        <a:rPr lang="en-US" sz="1400" baseline="0" dirty="0" smtClean="0"/>
                        <a:t> coal plant</a:t>
                      </a:r>
                      <a:endParaRPr lang="en-US" sz="1400" dirty="0"/>
                    </a:p>
                  </a:txBody>
                  <a:tcPr anchor="ctr"/>
                </a:tc>
                <a:tc>
                  <a:txBody>
                    <a:bodyPr/>
                    <a:lstStyle/>
                    <a:p>
                      <a:pPr algn="ctr"/>
                      <a:r>
                        <a:rPr lang="en-US" sz="1400" dirty="0" smtClean="0"/>
                        <a:t>300</a:t>
                      </a:r>
                      <a:r>
                        <a:rPr lang="en-US" sz="1400" baseline="0" dirty="0" smtClean="0"/>
                        <a:t> MW</a:t>
                      </a:r>
                      <a:endParaRPr lang="en-US" sz="1400" dirty="0"/>
                    </a:p>
                  </a:txBody>
                  <a:tcPr anchor="ctr"/>
                </a:tc>
              </a:tr>
              <a:tr h="138545">
                <a:tc>
                  <a:txBody>
                    <a:bodyPr/>
                    <a:lstStyle/>
                    <a:p>
                      <a:r>
                        <a:rPr lang="en-US" sz="1400" dirty="0" smtClean="0"/>
                        <a:t>Utility-scale</a:t>
                      </a:r>
                      <a:r>
                        <a:rPr lang="en-US" sz="1400" baseline="0" dirty="0" smtClean="0"/>
                        <a:t> w</a:t>
                      </a:r>
                      <a:r>
                        <a:rPr lang="en-US" sz="1400" dirty="0" smtClean="0"/>
                        <a:t>ind</a:t>
                      </a:r>
                      <a:r>
                        <a:rPr lang="en-US" sz="1400" baseline="0" dirty="0" smtClean="0"/>
                        <a:t> turbine</a:t>
                      </a:r>
                      <a:endParaRPr lang="en-US" sz="1400" dirty="0"/>
                    </a:p>
                  </a:txBody>
                  <a:tcPr anchor="ctr"/>
                </a:tc>
                <a:tc>
                  <a:txBody>
                    <a:bodyPr/>
                    <a:lstStyle/>
                    <a:p>
                      <a:pPr algn="ctr"/>
                      <a:r>
                        <a:rPr lang="en-US" sz="1400" dirty="0" smtClean="0"/>
                        <a:t>0.5-5 MW</a:t>
                      </a:r>
                      <a:endParaRPr lang="en-US" sz="1400" dirty="0"/>
                    </a:p>
                  </a:txBody>
                  <a:tcPr anchor="ctr"/>
                </a:tc>
              </a:tr>
              <a:tr h="138545">
                <a:tc>
                  <a:txBody>
                    <a:bodyPr/>
                    <a:lstStyle/>
                    <a:p>
                      <a:r>
                        <a:rPr lang="en-US" sz="1400" dirty="0" smtClean="0"/>
                        <a:t>Solar</a:t>
                      </a:r>
                      <a:r>
                        <a:rPr lang="en-US" sz="1400" baseline="0" dirty="0" smtClean="0"/>
                        <a:t> PV (residential)</a:t>
                      </a:r>
                      <a:endParaRPr lang="en-US" sz="1400" dirty="0"/>
                    </a:p>
                  </a:txBody>
                  <a:tcPr anchor="ctr"/>
                </a:tc>
                <a:tc>
                  <a:txBody>
                    <a:bodyPr/>
                    <a:lstStyle/>
                    <a:p>
                      <a:pPr algn="ctr"/>
                      <a:r>
                        <a:rPr lang="en-US" sz="1400" dirty="0" smtClean="0"/>
                        <a:t>1-5 kW / rooftop</a:t>
                      </a:r>
                      <a:endParaRPr lang="en-US" sz="1400"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41847489"/>
              </p:ext>
            </p:extLst>
          </p:nvPr>
        </p:nvGraphicFramePr>
        <p:xfrm>
          <a:off x="4876800" y="2895600"/>
          <a:ext cx="3810000" cy="3048000"/>
        </p:xfrm>
        <a:graphic>
          <a:graphicData uri="http://schemas.openxmlformats.org/drawingml/2006/table">
            <a:tbl>
              <a:tblPr firstRow="1" bandRow="1">
                <a:tableStyleId>{5C22544A-7EE6-4342-B048-85BDC9FD1C3A}</a:tableStyleId>
              </a:tblPr>
              <a:tblGrid>
                <a:gridCol w="2133600"/>
                <a:gridCol w="1676400"/>
              </a:tblGrid>
              <a:tr h="145981">
                <a:tc gridSpan="2">
                  <a:txBody>
                    <a:bodyPr/>
                    <a:lstStyle/>
                    <a:p>
                      <a:pPr algn="ctr"/>
                      <a:r>
                        <a:rPr lang="en-US" sz="1800" dirty="0" smtClean="0"/>
                        <a:t>Energy</a:t>
                      </a:r>
                      <a:endParaRPr lang="en-US" sz="1800" dirty="0"/>
                    </a:p>
                  </a:txBody>
                  <a:tcPr anchor="ctr"/>
                </a:tc>
                <a:tc hMerge="1">
                  <a:txBody>
                    <a:bodyPr/>
                    <a:lstStyle/>
                    <a:p>
                      <a:endParaRPr lang="en-US" dirty="0"/>
                    </a:p>
                  </a:txBody>
                  <a:tcPr/>
                </a:tc>
              </a:tr>
              <a:tr h="145981">
                <a:tc>
                  <a:txBody>
                    <a:bodyPr/>
                    <a:lstStyle/>
                    <a:p>
                      <a:r>
                        <a:rPr lang="en-US" sz="1400" dirty="0" smtClean="0"/>
                        <a:t>U.S. Production</a:t>
                      </a:r>
                      <a:r>
                        <a:rPr lang="en-US" sz="1400" baseline="0" dirty="0" smtClean="0"/>
                        <a:t> in </a:t>
                      </a:r>
                      <a:r>
                        <a:rPr lang="en-US" sz="1400" dirty="0" smtClean="0"/>
                        <a:t>2011</a:t>
                      </a:r>
                      <a:endParaRPr lang="en-US" sz="1400" dirty="0"/>
                    </a:p>
                  </a:txBody>
                  <a:tcPr anchor="ctr"/>
                </a:tc>
                <a:tc>
                  <a:txBody>
                    <a:bodyPr/>
                    <a:lstStyle/>
                    <a:p>
                      <a:pPr algn="ctr"/>
                      <a:r>
                        <a:rPr lang="en-US" sz="1400" dirty="0" smtClean="0"/>
                        <a:t>4,105,734,000 </a:t>
                      </a:r>
                      <a:r>
                        <a:rPr lang="en-US" sz="1400" dirty="0" err="1" smtClean="0"/>
                        <a:t>MWh</a:t>
                      </a:r>
                      <a:endParaRPr lang="en-US" sz="1400" dirty="0"/>
                    </a:p>
                  </a:txBody>
                  <a:tcPr anchor="ctr"/>
                </a:tc>
              </a:tr>
              <a:tr h="197219">
                <a:tc>
                  <a:txBody>
                    <a:bodyPr/>
                    <a:lstStyle/>
                    <a:p>
                      <a:r>
                        <a:rPr lang="en-US" sz="1400" dirty="0" smtClean="0"/>
                        <a:t>Average</a:t>
                      </a:r>
                      <a:r>
                        <a:rPr lang="en-US" sz="1400" baseline="0" dirty="0" smtClean="0"/>
                        <a:t> residential monthly use</a:t>
                      </a:r>
                      <a:endParaRPr lang="en-US" sz="1400" dirty="0"/>
                    </a:p>
                  </a:txBody>
                  <a:tcPr anchor="ctr"/>
                </a:tc>
                <a:tc>
                  <a:txBody>
                    <a:bodyPr/>
                    <a:lstStyle/>
                    <a:p>
                      <a:pPr algn="ctr"/>
                      <a:r>
                        <a:rPr lang="en-US" sz="1400" dirty="0" smtClean="0"/>
                        <a:t>958 kWh</a:t>
                      </a:r>
                      <a:endParaRPr lang="en-US" sz="1400" dirty="0"/>
                    </a:p>
                  </a:txBody>
                  <a:tcPr anchor="ctr"/>
                </a:tc>
              </a:tr>
              <a:tr h="197219">
                <a:tc>
                  <a:txBody>
                    <a:bodyPr/>
                    <a:lstStyle/>
                    <a:p>
                      <a:r>
                        <a:rPr lang="en-US" sz="1400" baseline="0" dirty="0" smtClean="0"/>
                        <a:t>heat water for a 15 minute shower</a:t>
                      </a:r>
                      <a:endParaRPr lang="en-US" sz="1400" dirty="0"/>
                    </a:p>
                  </a:txBody>
                  <a:tcPr anchor="ctr"/>
                </a:tc>
                <a:tc>
                  <a:txBody>
                    <a:bodyPr/>
                    <a:lstStyle/>
                    <a:p>
                      <a:pPr algn="ctr"/>
                      <a:r>
                        <a:rPr lang="en-US" sz="1400" dirty="0" smtClean="0"/>
                        <a:t>10 kWh</a:t>
                      </a:r>
                      <a:endParaRPr lang="en-US" sz="1400" dirty="0"/>
                    </a:p>
                  </a:txBody>
                  <a:tcPr anchor="ctr"/>
                </a:tc>
              </a:tr>
              <a:tr h="197219">
                <a:tc>
                  <a:txBody>
                    <a:bodyPr/>
                    <a:lstStyle/>
                    <a:p>
                      <a:r>
                        <a:rPr lang="en-US" sz="1400" dirty="0" smtClean="0"/>
                        <a:t>a single</a:t>
                      </a:r>
                      <a:r>
                        <a:rPr lang="en-US" sz="1400" baseline="0" dirty="0" smtClean="0"/>
                        <a:t> cycle on an electric dryer</a:t>
                      </a:r>
                      <a:endParaRPr lang="en-US" sz="1400" dirty="0"/>
                    </a:p>
                  </a:txBody>
                  <a:tcPr anchor="ctr"/>
                </a:tc>
                <a:tc>
                  <a:txBody>
                    <a:bodyPr/>
                    <a:lstStyle/>
                    <a:p>
                      <a:pPr algn="ctr"/>
                      <a:r>
                        <a:rPr lang="en-US" sz="1400" dirty="0" smtClean="0"/>
                        <a:t>2.5 kWh</a:t>
                      </a:r>
                      <a:endParaRPr lang="en-US" sz="1400" dirty="0"/>
                    </a:p>
                  </a:txBody>
                  <a:tcPr anchor="ctr"/>
                </a:tc>
              </a:tr>
              <a:tr h="197219">
                <a:tc>
                  <a:txBody>
                    <a:bodyPr/>
                    <a:lstStyle/>
                    <a:p>
                      <a:r>
                        <a:rPr lang="en-US" sz="1400" dirty="0" smtClean="0"/>
                        <a:t>watch a 1 hour program on a big-screen</a:t>
                      </a:r>
                      <a:r>
                        <a:rPr lang="en-US" sz="1400" baseline="0" dirty="0" smtClean="0"/>
                        <a:t> </a:t>
                      </a:r>
                      <a:r>
                        <a:rPr lang="en-US" sz="1400" dirty="0" smtClean="0"/>
                        <a:t>plasma TV</a:t>
                      </a:r>
                      <a:endParaRPr lang="en-US" sz="1400" dirty="0"/>
                    </a:p>
                  </a:txBody>
                  <a:tcPr anchor="ctr"/>
                </a:tc>
                <a:tc>
                  <a:txBody>
                    <a:bodyPr/>
                    <a:lstStyle/>
                    <a:p>
                      <a:pPr algn="ctr"/>
                      <a:r>
                        <a:rPr lang="en-US" sz="1400" dirty="0" smtClean="0"/>
                        <a:t>200 </a:t>
                      </a:r>
                      <a:r>
                        <a:rPr lang="en-US" sz="1400" dirty="0" err="1" smtClean="0"/>
                        <a:t>Wh</a:t>
                      </a:r>
                      <a:endParaRPr lang="en-US" sz="1400" dirty="0"/>
                    </a:p>
                  </a:txBody>
                  <a:tcPr anchor="ctr"/>
                </a:tc>
              </a:tr>
              <a:tr h="145981">
                <a:tc>
                  <a:txBody>
                    <a:bodyPr/>
                    <a:lstStyle/>
                    <a:p>
                      <a:r>
                        <a:rPr lang="en-US" sz="1400" dirty="0" smtClean="0"/>
                        <a:t>charge a smartphone</a:t>
                      </a:r>
                      <a:endParaRPr lang="en-US" sz="1400" dirty="0"/>
                    </a:p>
                  </a:txBody>
                  <a:tcPr anchor="ctr"/>
                </a:tc>
                <a:tc>
                  <a:txBody>
                    <a:bodyPr/>
                    <a:lstStyle/>
                    <a:p>
                      <a:pPr algn="ctr"/>
                      <a:r>
                        <a:rPr lang="en-US" sz="1400" dirty="0" smtClean="0"/>
                        <a:t>10 </a:t>
                      </a:r>
                      <a:r>
                        <a:rPr lang="en-US" sz="1400" dirty="0" err="1" smtClean="0"/>
                        <a:t>Wh</a:t>
                      </a:r>
                      <a:endParaRPr lang="en-US" sz="1400" dirty="0"/>
                    </a:p>
                  </a:txBody>
                  <a:tcPr anchor="ctr"/>
                </a:tc>
              </a:tr>
            </a:tbl>
          </a:graphicData>
        </a:graphic>
      </p:graphicFrame>
    </p:spTree>
    <p:extLst>
      <p:ext uri="{BB962C8B-B14F-4D97-AF65-F5344CB8AC3E}">
        <p14:creationId xmlns:p14="http://schemas.microsoft.com/office/powerpoint/2010/main" val="3335352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outerShdw blurRad="38100" dist="38100" dir="2700000" algn="tl">
                    <a:srgbClr val="000000">
                      <a:alpha val="43137"/>
                    </a:srgbClr>
                  </a:outerShdw>
                </a:effectLst>
              </a:rPr>
              <a:t>Total U.S. Energy Consumption</a:t>
            </a:r>
            <a:endParaRPr lang="en-US" sz="36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253" y="2581915"/>
            <a:ext cx="5953495"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9944" y="6367790"/>
            <a:ext cx="1673856" cy="261610"/>
          </a:xfrm>
          <a:prstGeom prst="rect">
            <a:avLst/>
          </a:prstGeom>
          <a:noFill/>
        </p:spPr>
        <p:txBody>
          <a:bodyPr wrap="none" rtlCol="0">
            <a:spAutoFit/>
          </a:bodyPr>
          <a:lstStyle/>
          <a:p>
            <a:r>
              <a:rPr lang="en-US" sz="1100" i="1" dirty="0" smtClean="0"/>
              <a:t>EIA Annual Energy Review</a:t>
            </a:r>
            <a:endParaRPr lang="en-US" sz="1100" i="1" dirty="0"/>
          </a:p>
        </p:txBody>
      </p:sp>
    </p:spTree>
    <p:extLst>
      <p:ext uri="{BB962C8B-B14F-4D97-AF65-F5344CB8AC3E}">
        <p14:creationId xmlns:p14="http://schemas.microsoft.com/office/powerpoint/2010/main" val="407261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r>
              <a:rPr lang="en-US" b="1" dirty="0" smtClean="0">
                <a:effectLst>
                  <a:outerShdw blurRad="38100" dist="38100" dir="2700000" algn="tl">
                    <a:srgbClr val="000000">
                      <a:alpha val="43137"/>
                    </a:srgbClr>
                  </a:outerShdw>
                </a:effectLst>
              </a:rPr>
              <a:t>Part 2: Generation</a:t>
            </a:r>
            <a:endParaRPr lang="en-US" b="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33400" y="1838528"/>
            <a:ext cx="2264733"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114800"/>
            <a:ext cx="7315200" cy="218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0" y="6520190"/>
            <a:ext cx="1673856" cy="261610"/>
          </a:xfrm>
          <a:prstGeom prst="rect">
            <a:avLst/>
          </a:prstGeom>
          <a:noFill/>
        </p:spPr>
        <p:txBody>
          <a:bodyPr wrap="none" rtlCol="0">
            <a:spAutoFit/>
          </a:bodyPr>
          <a:lstStyle/>
          <a:p>
            <a:r>
              <a:rPr lang="en-US" sz="1100" i="1" dirty="0" smtClean="0"/>
              <a:t>EIA Annual Energy Review</a:t>
            </a:r>
            <a:endParaRPr lang="en-US" sz="1100" i="1"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3124200" y="2438400"/>
            <a:ext cx="2264732"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416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4BFEA7DF477B4CA47D1B43A1B401F1" ma:contentTypeVersion="0" ma:contentTypeDescription="Create a new document." ma:contentTypeScope="" ma:versionID="f7c52fff51b7d83d610856c5f360181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03DCF4-7776-4EEA-95F2-EA8584A5FA20}">
  <ds:schemaRefs>
    <ds:schemaRef ds:uri="http://schemas.microsoft.com/sharepoint/v3/contenttype/forms"/>
  </ds:schemaRefs>
</ds:datastoreItem>
</file>

<file path=customXml/itemProps2.xml><?xml version="1.0" encoding="utf-8"?>
<ds:datastoreItem xmlns:ds="http://schemas.openxmlformats.org/officeDocument/2006/customXml" ds:itemID="{219003CE-074E-4170-9BCF-507BE45A42E4}">
  <ds:schemaRef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B3B3D63-C9F7-4BF1-AAB9-C6B50F41C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Adjacency</Template>
  <TotalTime>8692</TotalTime>
  <Words>6097</Words>
  <Application>Microsoft Office PowerPoint</Application>
  <PresentationFormat>On-screen Show (4:3)</PresentationFormat>
  <Paragraphs>478</Paragraphs>
  <Slides>37</Slides>
  <Notes>31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Module 3 Current Status of the Nation’s Electric Infrastructure &amp; Opportunities for Modernization</vt:lpstr>
      <vt:lpstr>Introduction and Overview </vt:lpstr>
      <vt:lpstr>  Part 1: Background</vt:lpstr>
      <vt:lpstr>U.S. Electric Infrastructure</vt:lpstr>
      <vt:lpstr>Key Characteristics of Electricity</vt:lpstr>
      <vt:lpstr>Electricity Fundamentals</vt:lpstr>
      <vt:lpstr>Scale of Electricity Use in U.S.</vt:lpstr>
      <vt:lpstr>Total U.S. Energy Consumption</vt:lpstr>
      <vt:lpstr>  Part 2: Generation</vt:lpstr>
      <vt:lpstr>The Path from Fuel to Electricity</vt:lpstr>
      <vt:lpstr>Fossil Fuels: Coal and Natural Gas</vt:lpstr>
      <vt:lpstr>Nuclear</vt:lpstr>
      <vt:lpstr>Renewables</vt:lpstr>
      <vt:lpstr>Hydroelectricity</vt:lpstr>
      <vt:lpstr>Wind</vt:lpstr>
      <vt:lpstr>Solar</vt:lpstr>
      <vt:lpstr>Geothermal and Biomass</vt:lpstr>
      <vt:lpstr>PowerPoint Presentation</vt:lpstr>
      <vt:lpstr>  Part 3: Transmission</vt:lpstr>
      <vt:lpstr>Properties of AC and DC </vt:lpstr>
      <vt:lpstr>Transmission Lines</vt:lpstr>
      <vt:lpstr>  Part 4: Distribution</vt:lpstr>
      <vt:lpstr>Distribution Substations</vt:lpstr>
      <vt:lpstr>Measurement and Control Devices</vt:lpstr>
      <vt:lpstr>Switches, Breakers, Protective Devices</vt:lpstr>
      <vt:lpstr>Overhead &amp; Underground Lines</vt:lpstr>
      <vt:lpstr>Service Transformers &amp; Triplex Cables</vt:lpstr>
      <vt:lpstr>Metering</vt:lpstr>
      <vt:lpstr>  Part 5: Operations</vt:lpstr>
      <vt:lpstr>High Level Organizing Entities</vt:lpstr>
      <vt:lpstr>Regional Regulatory Bodies</vt:lpstr>
      <vt:lpstr>Generation Scheduling</vt:lpstr>
      <vt:lpstr>PowerPoint Presentation</vt:lpstr>
      <vt:lpstr>PowerPoint Presentation</vt:lpstr>
      <vt:lpstr>Distribution Utilities</vt:lpstr>
      <vt:lpstr>Energy Storage</vt:lpstr>
      <vt:lpstr>A Sampling of Emerging Technologies</vt:lpstr>
    </vt:vector>
  </TitlesOfParts>
  <Company>Chemeketa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rtopping</dc:creator>
  <cp:lastModifiedBy>Monica Brummer</cp:lastModifiedBy>
  <cp:revision>323</cp:revision>
  <dcterms:created xsi:type="dcterms:W3CDTF">2011-04-13T22:53:22Z</dcterms:created>
  <dcterms:modified xsi:type="dcterms:W3CDTF">2013-06-11T20:34:29Z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0x0101002B4BFEA7DF477B4CA47D1B43A1B401F1</vt:lpwstr>
  </property>
</Properties>
</file>