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568" r:id="rId5"/>
    <p:sldId id="574" r:id="rId6"/>
    <p:sldId id="601" r:id="rId7"/>
    <p:sldId id="590" r:id="rId8"/>
    <p:sldId id="588" r:id="rId9"/>
    <p:sldId id="594" r:id="rId10"/>
    <p:sldId id="541" r:id="rId11"/>
    <p:sldId id="595" r:id="rId12"/>
    <p:sldId id="593" r:id="rId13"/>
    <p:sldId id="609" r:id="rId14"/>
    <p:sldId id="608" r:id="rId15"/>
    <p:sldId id="607" r:id="rId16"/>
    <p:sldId id="610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9AC"/>
    <a:srgbClr val="596B7C"/>
    <a:srgbClr val="0A3F54"/>
    <a:srgbClr val="CF6733"/>
    <a:srgbClr val="D8855C"/>
    <a:srgbClr val="005776"/>
    <a:srgbClr val="8C96A4"/>
    <a:srgbClr val="ACA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142" autoAdjust="0"/>
    <p:restoredTop sz="79299" autoAdjust="0"/>
  </p:normalViewPr>
  <p:slideViewPr>
    <p:cSldViewPr snapToGrid="0">
      <p:cViewPr>
        <p:scale>
          <a:sx n="71" d="100"/>
          <a:sy n="71" d="100"/>
        </p:scale>
        <p:origin x="-86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796" y="-1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8DA21-D6C6-404D-A6B4-28C2159D6F4D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E54271-4276-4DC7-A0B1-36479CABCC1E}">
      <dgm:prSet phldrT="[Text]" custT="1"/>
      <dgm:spPr>
        <a:solidFill>
          <a:srgbClr val="58595B"/>
        </a:solidFill>
      </dgm:spPr>
      <dgm:t>
        <a:bodyPr/>
        <a:lstStyle/>
        <a:p>
          <a:r>
            <a:rPr lang="en-US" sz="1200" b="1" dirty="0">
              <a:latin typeface="Verdana" pitchFamily="34" charset="0"/>
            </a:rPr>
            <a:t>Efficient</a:t>
          </a:r>
        </a:p>
      </dgm:t>
    </dgm:pt>
    <dgm:pt modelId="{73C19984-2F63-41B5-BE69-F28B56DFC6C2}" type="parTrans" cxnId="{1A7F2C65-5ADE-48C0-92C8-7BC2753798A2}">
      <dgm:prSet/>
      <dgm:spPr/>
      <dgm:t>
        <a:bodyPr/>
        <a:lstStyle/>
        <a:p>
          <a:endParaRPr lang="en-US"/>
        </a:p>
      </dgm:t>
    </dgm:pt>
    <dgm:pt modelId="{5D4C70C5-0535-4AEC-9815-20BAD3A28869}" type="sibTrans" cxnId="{1A7F2C65-5ADE-48C0-92C8-7BC2753798A2}">
      <dgm:prSet/>
      <dgm:spPr/>
      <dgm:t>
        <a:bodyPr/>
        <a:lstStyle/>
        <a:p>
          <a:endParaRPr lang="en-US"/>
        </a:p>
      </dgm:t>
    </dgm:pt>
    <dgm:pt modelId="{6FBA154F-71FD-4388-B3C0-7E8B6EA6833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1" dirty="0">
              <a:latin typeface="Verdana" pitchFamily="34" charset="0"/>
            </a:rPr>
            <a:t>Clean</a:t>
          </a:r>
        </a:p>
      </dgm:t>
    </dgm:pt>
    <dgm:pt modelId="{97ADE8D1-B73B-4B7D-BB12-B918EF3C88C2}" type="parTrans" cxnId="{F2D51FFF-C191-41C5-B1AD-7B56A53E1509}">
      <dgm:prSet/>
      <dgm:spPr/>
      <dgm:t>
        <a:bodyPr/>
        <a:lstStyle/>
        <a:p>
          <a:endParaRPr lang="en-US"/>
        </a:p>
      </dgm:t>
    </dgm:pt>
    <dgm:pt modelId="{890DD0FE-2C7B-4811-BB8D-92FFF6D2F981}" type="sibTrans" cxnId="{F2D51FFF-C191-41C5-B1AD-7B56A53E1509}">
      <dgm:prSet/>
      <dgm:spPr/>
      <dgm:t>
        <a:bodyPr/>
        <a:lstStyle/>
        <a:p>
          <a:endParaRPr lang="en-US"/>
        </a:p>
      </dgm:t>
    </dgm:pt>
    <dgm:pt modelId="{7A1ABDC4-9322-4120-87D4-EEC93495BA72}">
      <dgm:prSet phldrT="[Text]" custT="1"/>
      <dgm:spPr>
        <a:solidFill>
          <a:srgbClr val="656536"/>
        </a:solidFill>
      </dgm:spPr>
      <dgm:t>
        <a:bodyPr/>
        <a:lstStyle/>
        <a:p>
          <a:r>
            <a:rPr lang="en-US" sz="1800" b="1" dirty="0" smtClean="0">
              <a:latin typeface="Verdana" pitchFamily="34" charset="0"/>
            </a:rPr>
            <a:t>Net Zero</a:t>
          </a:r>
          <a:endParaRPr lang="en-US" sz="1100" dirty="0">
            <a:latin typeface="Verdana" pitchFamily="34" charset="0"/>
          </a:endParaRPr>
        </a:p>
      </dgm:t>
    </dgm:pt>
    <dgm:pt modelId="{FFDA5175-7EBD-4EBC-B4BE-0F95CFC58C22}" type="parTrans" cxnId="{B0AE182F-CD2D-4997-9C2B-3C1BFE3153CB}">
      <dgm:prSet/>
      <dgm:spPr/>
      <dgm:t>
        <a:bodyPr/>
        <a:lstStyle/>
        <a:p>
          <a:endParaRPr lang="en-US"/>
        </a:p>
      </dgm:t>
    </dgm:pt>
    <dgm:pt modelId="{E6F9C522-3EF0-404D-B3B5-E4613EB5F478}" type="sibTrans" cxnId="{B0AE182F-CD2D-4997-9C2B-3C1BFE3153CB}">
      <dgm:prSet/>
      <dgm:spPr/>
      <dgm:t>
        <a:bodyPr/>
        <a:lstStyle/>
        <a:p>
          <a:endParaRPr lang="en-US"/>
        </a:p>
      </dgm:t>
    </dgm:pt>
    <dgm:pt modelId="{A29F9132-752B-4E2B-B9BB-54418334625A}">
      <dgm:prSet custT="1"/>
      <dgm:spPr>
        <a:solidFill>
          <a:srgbClr val="0A3F54"/>
        </a:solidFill>
      </dgm:spPr>
      <dgm:t>
        <a:bodyPr/>
        <a:lstStyle/>
        <a:p>
          <a:r>
            <a:rPr lang="en-US" sz="1200" b="1" dirty="0">
              <a:latin typeface="Verdana" pitchFamily="34" charset="0"/>
            </a:rPr>
            <a:t>Smart</a:t>
          </a:r>
        </a:p>
      </dgm:t>
    </dgm:pt>
    <dgm:pt modelId="{41BC50FB-9683-4279-B9CB-FB5F95395B31}" type="parTrans" cxnId="{FED9364A-F347-4851-905B-41BDE41E47DD}">
      <dgm:prSet/>
      <dgm:spPr/>
      <dgm:t>
        <a:bodyPr/>
        <a:lstStyle/>
        <a:p>
          <a:endParaRPr lang="en-US"/>
        </a:p>
      </dgm:t>
    </dgm:pt>
    <dgm:pt modelId="{48647DE5-5C01-49B1-A663-60989AE15C4C}" type="sibTrans" cxnId="{FED9364A-F347-4851-905B-41BDE41E47DD}">
      <dgm:prSet/>
      <dgm:spPr/>
      <dgm:t>
        <a:bodyPr/>
        <a:lstStyle/>
        <a:p>
          <a:endParaRPr lang="en-US"/>
        </a:p>
      </dgm:t>
    </dgm:pt>
    <dgm:pt modelId="{044EA461-B4E5-414A-B2A8-02B3484365B0}" type="pres">
      <dgm:prSet presAssocID="{3C38DA21-D6C6-404D-A6B4-28C2159D6F4D}" presName="linearFlow" presStyleCnt="0">
        <dgm:presLayoutVars>
          <dgm:dir/>
          <dgm:resizeHandles val="exact"/>
        </dgm:presLayoutVars>
      </dgm:prSet>
      <dgm:spPr/>
    </dgm:pt>
    <dgm:pt modelId="{67714630-2740-4549-A025-A23835EE80CF}" type="pres">
      <dgm:prSet presAssocID="{AFE54271-4276-4DC7-A0B1-36479CABCC1E}" presName="node" presStyleLbl="node1" presStyleIdx="0" presStyleCnt="4" custLinFactNeighborX="-14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5C779-03FB-4A72-8E79-80B570AC52D1}" type="pres">
      <dgm:prSet presAssocID="{5D4C70C5-0535-4AEC-9815-20BAD3A28869}" presName="spacerL" presStyleCnt="0"/>
      <dgm:spPr/>
    </dgm:pt>
    <dgm:pt modelId="{14459766-50F5-43A4-9120-3E3AB1370815}" type="pres">
      <dgm:prSet presAssocID="{5D4C70C5-0535-4AEC-9815-20BAD3A2886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E1F0051-ABBA-4134-A393-CD56B07F0002}" type="pres">
      <dgm:prSet presAssocID="{5D4C70C5-0535-4AEC-9815-20BAD3A28869}" presName="spacerR" presStyleCnt="0"/>
      <dgm:spPr/>
    </dgm:pt>
    <dgm:pt modelId="{FD62903F-7B8A-46C9-B4EC-A0BB4C6DB19B}" type="pres">
      <dgm:prSet presAssocID="{A29F9132-752B-4E2B-B9BB-5441833462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FA71F-7DD8-4FB3-8158-8295D38053F8}" type="pres">
      <dgm:prSet presAssocID="{48647DE5-5C01-49B1-A663-60989AE15C4C}" presName="spacerL" presStyleCnt="0"/>
      <dgm:spPr/>
    </dgm:pt>
    <dgm:pt modelId="{B403FC7A-D296-4020-A520-206C5B7E7E42}" type="pres">
      <dgm:prSet presAssocID="{48647DE5-5C01-49B1-A663-60989AE15C4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7CE6BA7-1A2E-434C-AE0E-0E9C8E1BC286}" type="pres">
      <dgm:prSet presAssocID="{48647DE5-5C01-49B1-A663-60989AE15C4C}" presName="spacerR" presStyleCnt="0"/>
      <dgm:spPr/>
    </dgm:pt>
    <dgm:pt modelId="{986B732C-4C98-4A77-AC64-230F4693B30C}" type="pres">
      <dgm:prSet presAssocID="{6FBA154F-71FD-4388-B3C0-7E8B6EA683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A4455-271C-4545-8434-9945138EBB2E}" type="pres">
      <dgm:prSet presAssocID="{890DD0FE-2C7B-4811-BB8D-92FFF6D2F981}" presName="spacerL" presStyleCnt="0"/>
      <dgm:spPr/>
    </dgm:pt>
    <dgm:pt modelId="{5DB65574-141B-452A-BF84-DF4D027E55D4}" type="pres">
      <dgm:prSet presAssocID="{890DD0FE-2C7B-4811-BB8D-92FFF6D2F98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F6A967F-2B49-465B-8078-326E7FC160D9}" type="pres">
      <dgm:prSet presAssocID="{890DD0FE-2C7B-4811-BB8D-92FFF6D2F981}" presName="spacerR" presStyleCnt="0"/>
      <dgm:spPr/>
    </dgm:pt>
    <dgm:pt modelId="{04828815-9170-4FF1-991B-532933FEE395}" type="pres">
      <dgm:prSet presAssocID="{7A1ABDC4-9322-4120-87D4-EEC93495BA72}" presName="node" presStyleLbl="node1" presStyleIdx="3" presStyleCnt="4" custScaleX="204114" custScaleY="191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9364A-F347-4851-905B-41BDE41E47DD}" srcId="{3C38DA21-D6C6-404D-A6B4-28C2159D6F4D}" destId="{A29F9132-752B-4E2B-B9BB-54418334625A}" srcOrd="1" destOrd="0" parTransId="{41BC50FB-9683-4279-B9CB-FB5F95395B31}" sibTransId="{48647DE5-5C01-49B1-A663-60989AE15C4C}"/>
    <dgm:cxn modelId="{9FCBACD4-1114-470E-A914-C0062E9854E9}" type="presOf" srcId="{A29F9132-752B-4E2B-B9BB-54418334625A}" destId="{FD62903F-7B8A-46C9-B4EC-A0BB4C6DB19B}" srcOrd="0" destOrd="0" presId="urn:microsoft.com/office/officeart/2005/8/layout/equation1"/>
    <dgm:cxn modelId="{1A7F2C65-5ADE-48C0-92C8-7BC2753798A2}" srcId="{3C38DA21-D6C6-404D-A6B4-28C2159D6F4D}" destId="{AFE54271-4276-4DC7-A0B1-36479CABCC1E}" srcOrd="0" destOrd="0" parTransId="{73C19984-2F63-41B5-BE69-F28B56DFC6C2}" sibTransId="{5D4C70C5-0535-4AEC-9815-20BAD3A28869}"/>
    <dgm:cxn modelId="{F2D51FFF-C191-41C5-B1AD-7B56A53E1509}" srcId="{3C38DA21-D6C6-404D-A6B4-28C2159D6F4D}" destId="{6FBA154F-71FD-4388-B3C0-7E8B6EA68332}" srcOrd="2" destOrd="0" parTransId="{97ADE8D1-B73B-4B7D-BB12-B918EF3C88C2}" sibTransId="{890DD0FE-2C7B-4811-BB8D-92FFF6D2F981}"/>
    <dgm:cxn modelId="{42A46E69-1075-4F27-8EC3-6CC232C831D0}" type="presOf" srcId="{7A1ABDC4-9322-4120-87D4-EEC93495BA72}" destId="{04828815-9170-4FF1-991B-532933FEE395}" srcOrd="0" destOrd="0" presId="urn:microsoft.com/office/officeart/2005/8/layout/equation1"/>
    <dgm:cxn modelId="{5DE3C675-2628-40B5-BC87-E5C46F091C15}" type="presOf" srcId="{6FBA154F-71FD-4388-B3C0-7E8B6EA68332}" destId="{986B732C-4C98-4A77-AC64-230F4693B30C}" srcOrd="0" destOrd="0" presId="urn:microsoft.com/office/officeart/2005/8/layout/equation1"/>
    <dgm:cxn modelId="{DB19E89A-8939-4098-811A-E5426E8E8AD0}" type="presOf" srcId="{48647DE5-5C01-49B1-A663-60989AE15C4C}" destId="{B403FC7A-D296-4020-A520-206C5B7E7E42}" srcOrd="0" destOrd="0" presId="urn:microsoft.com/office/officeart/2005/8/layout/equation1"/>
    <dgm:cxn modelId="{B0AE182F-CD2D-4997-9C2B-3C1BFE3153CB}" srcId="{3C38DA21-D6C6-404D-A6B4-28C2159D6F4D}" destId="{7A1ABDC4-9322-4120-87D4-EEC93495BA72}" srcOrd="3" destOrd="0" parTransId="{FFDA5175-7EBD-4EBC-B4BE-0F95CFC58C22}" sibTransId="{E6F9C522-3EF0-404D-B3B5-E4613EB5F478}"/>
    <dgm:cxn modelId="{CC35B9AF-C9A0-441E-9E66-9ACB95DD1D12}" type="presOf" srcId="{5D4C70C5-0535-4AEC-9815-20BAD3A28869}" destId="{14459766-50F5-43A4-9120-3E3AB1370815}" srcOrd="0" destOrd="0" presId="urn:microsoft.com/office/officeart/2005/8/layout/equation1"/>
    <dgm:cxn modelId="{77BE2399-6CA6-4B5E-B732-9935851C016C}" type="presOf" srcId="{890DD0FE-2C7B-4811-BB8D-92FFF6D2F981}" destId="{5DB65574-141B-452A-BF84-DF4D027E55D4}" srcOrd="0" destOrd="0" presId="urn:microsoft.com/office/officeart/2005/8/layout/equation1"/>
    <dgm:cxn modelId="{C7B30050-A3A4-42EA-90B6-E7A401CAD518}" type="presOf" srcId="{3C38DA21-D6C6-404D-A6B4-28C2159D6F4D}" destId="{044EA461-B4E5-414A-B2A8-02B3484365B0}" srcOrd="0" destOrd="0" presId="urn:microsoft.com/office/officeart/2005/8/layout/equation1"/>
    <dgm:cxn modelId="{B10E6C13-EC32-4B52-8732-E0EA2975B2C8}" type="presOf" srcId="{AFE54271-4276-4DC7-A0B1-36479CABCC1E}" destId="{67714630-2740-4549-A025-A23835EE80CF}" srcOrd="0" destOrd="0" presId="urn:microsoft.com/office/officeart/2005/8/layout/equation1"/>
    <dgm:cxn modelId="{C5610163-481F-48B1-B93B-F910B5446FE2}" type="presParOf" srcId="{044EA461-B4E5-414A-B2A8-02B3484365B0}" destId="{67714630-2740-4549-A025-A23835EE80CF}" srcOrd="0" destOrd="0" presId="urn:microsoft.com/office/officeart/2005/8/layout/equation1"/>
    <dgm:cxn modelId="{CA874739-4614-4A71-914E-37A55F3DDC7B}" type="presParOf" srcId="{044EA461-B4E5-414A-B2A8-02B3484365B0}" destId="{A125C779-03FB-4A72-8E79-80B570AC52D1}" srcOrd="1" destOrd="0" presId="urn:microsoft.com/office/officeart/2005/8/layout/equation1"/>
    <dgm:cxn modelId="{0EDA8C02-BC63-4C61-A5E4-5A96536A6E90}" type="presParOf" srcId="{044EA461-B4E5-414A-B2A8-02B3484365B0}" destId="{14459766-50F5-43A4-9120-3E3AB1370815}" srcOrd="2" destOrd="0" presId="urn:microsoft.com/office/officeart/2005/8/layout/equation1"/>
    <dgm:cxn modelId="{88714E8B-1844-4DF4-8A6B-A78FA40FA8A1}" type="presParOf" srcId="{044EA461-B4E5-414A-B2A8-02B3484365B0}" destId="{6E1F0051-ABBA-4134-A393-CD56B07F0002}" srcOrd="3" destOrd="0" presId="urn:microsoft.com/office/officeart/2005/8/layout/equation1"/>
    <dgm:cxn modelId="{2082C876-2BE3-45F6-B4A9-72AA575154CC}" type="presParOf" srcId="{044EA461-B4E5-414A-B2A8-02B3484365B0}" destId="{FD62903F-7B8A-46C9-B4EC-A0BB4C6DB19B}" srcOrd="4" destOrd="0" presId="urn:microsoft.com/office/officeart/2005/8/layout/equation1"/>
    <dgm:cxn modelId="{92310171-C090-4ACD-868F-712BE5EAFEF2}" type="presParOf" srcId="{044EA461-B4E5-414A-B2A8-02B3484365B0}" destId="{29AFA71F-7DD8-4FB3-8158-8295D38053F8}" srcOrd="5" destOrd="0" presId="urn:microsoft.com/office/officeart/2005/8/layout/equation1"/>
    <dgm:cxn modelId="{2B6EA063-FB00-44E9-B0D5-9FDAA037AF43}" type="presParOf" srcId="{044EA461-B4E5-414A-B2A8-02B3484365B0}" destId="{B403FC7A-D296-4020-A520-206C5B7E7E42}" srcOrd="6" destOrd="0" presId="urn:microsoft.com/office/officeart/2005/8/layout/equation1"/>
    <dgm:cxn modelId="{9F990B7F-B5EA-4FDB-8529-2E9D9335A7DB}" type="presParOf" srcId="{044EA461-B4E5-414A-B2A8-02B3484365B0}" destId="{D7CE6BA7-1A2E-434C-AE0E-0E9C8E1BC286}" srcOrd="7" destOrd="0" presId="urn:microsoft.com/office/officeart/2005/8/layout/equation1"/>
    <dgm:cxn modelId="{4B622B06-FD64-46D4-921A-FAB524AF09C1}" type="presParOf" srcId="{044EA461-B4E5-414A-B2A8-02B3484365B0}" destId="{986B732C-4C98-4A77-AC64-230F4693B30C}" srcOrd="8" destOrd="0" presId="urn:microsoft.com/office/officeart/2005/8/layout/equation1"/>
    <dgm:cxn modelId="{7360E9AB-D068-4DF6-9E19-8CECB988500F}" type="presParOf" srcId="{044EA461-B4E5-414A-B2A8-02B3484365B0}" destId="{31CA4455-271C-4545-8434-9945138EBB2E}" srcOrd="9" destOrd="0" presId="urn:microsoft.com/office/officeart/2005/8/layout/equation1"/>
    <dgm:cxn modelId="{FBE310CB-54D8-4200-8B21-5D9CA2E8B507}" type="presParOf" srcId="{044EA461-B4E5-414A-B2A8-02B3484365B0}" destId="{5DB65574-141B-452A-BF84-DF4D027E55D4}" srcOrd="10" destOrd="0" presId="urn:microsoft.com/office/officeart/2005/8/layout/equation1"/>
    <dgm:cxn modelId="{B04F4006-35A6-43A3-AA8C-DFFB85D537A8}" type="presParOf" srcId="{044EA461-B4E5-414A-B2A8-02B3484365B0}" destId="{3F6A967F-2B49-465B-8078-326E7FC160D9}" srcOrd="11" destOrd="0" presId="urn:microsoft.com/office/officeart/2005/8/layout/equation1"/>
    <dgm:cxn modelId="{34FCDAF1-C35D-48D4-8902-75BED554A02E}" type="presParOf" srcId="{044EA461-B4E5-414A-B2A8-02B3484365B0}" destId="{04828815-9170-4FF1-991B-532933FEE395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FF449-17D3-4BFE-A255-96C930F5337E}" type="doc">
      <dgm:prSet loTypeId="urn:microsoft.com/office/officeart/2005/8/layout/vProcess5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8AAFA82-7CB7-4C5F-8E68-C1544D787890}">
      <dgm:prSet phldrT="[Text]"/>
      <dgm:spPr/>
      <dgm:t>
        <a:bodyPr/>
        <a:lstStyle/>
        <a:p>
          <a:r>
            <a:rPr lang="en-US" dirty="0" smtClean="0"/>
            <a:t>Engineered Smart</a:t>
          </a:r>
          <a:endParaRPr lang="en-US" dirty="0"/>
        </a:p>
      </dgm:t>
    </dgm:pt>
    <dgm:pt modelId="{1A15D32C-AF24-419C-B0EB-5EA5C1BFC34C}" type="parTrans" cxnId="{8EA6CABA-3D0A-4B8D-8FCF-F634FA3FC72A}">
      <dgm:prSet/>
      <dgm:spPr/>
      <dgm:t>
        <a:bodyPr/>
        <a:lstStyle/>
        <a:p>
          <a:endParaRPr lang="en-US"/>
        </a:p>
      </dgm:t>
    </dgm:pt>
    <dgm:pt modelId="{96F5571D-CD05-4613-9D93-A6CCD77EAFAD}" type="sibTrans" cxnId="{8EA6CABA-3D0A-4B8D-8FCF-F634FA3FC72A}">
      <dgm:prSet/>
      <dgm:spPr/>
      <dgm:t>
        <a:bodyPr/>
        <a:lstStyle/>
        <a:p>
          <a:endParaRPr lang="en-US"/>
        </a:p>
      </dgm:t>
    </dgm:pt>
    <dgm:pt modelId="{C0029D0B-B851-44DD-9F63-2AF708D9C8CE}">
      <dgm:prSet phldrT="[Text]"/>
      <dgm:spPr/>
      <dgm:t>
        <a:bodyPr/>
        <a:lstStyle/>
        <a:p>
          <a:r>
            <a:rPr lang="en-US" dirty="0" smtClean="0"/>
            <a:t>Delivered Smart</a:t>
          </a:r>
          <a:endParaRPr lang="en-US" dirty="0"/>
        </a:p>
      </dgm:t>
    </dgm:pt>
    <dgm:pt modelId="{85EE3D17-17DB-4323-913A-CC23F0A90961}" type="parTrans" cxnId="{D722B543-8CC7-458C-943A-E48D733D0C32}">
      <dgm:prSet/>
      <dgm:spPr/>
      <dgm:t>
        <a:bodyPr/>
        <a:lstStyle/>
        <a:p>
          <a:endParaRPr lang="en-US"/>
        </a:p>
      </dgm:t>
    </dgm:pt>
    <dgm:pt modelId="{C0631699-54A3-436B-A836-B9D05B852425}" type="sibTrans" cxnId="{D722B543-8CC7-458C-943A-E48D733D0C32}">
      <dgm:prSet/>
      <dgm:spPr/>
      <dgm:t>
        <a:bodyPr/>
        <a:lstStyle/>
        <a:p>
          <a:endParaRPr lang="en-US"/>
        </a:p>
      </dgm:t>
    </dgm:pt>
    <dgm:pt modelId="{5C3AE943-4328-40C4-8301-BEA89A02653B}">
      <dgm:prSet phldrT="[Text]"/>
      <dgm:spPr/>
      <dgm:t>
        <a:bodyPr/>
        <a:lstStyle/>
        <a:p>
          <a:r>
            <a:rPr lang="en-US" dirty="0" smtClean="0"/>
            <a:t>Operated Smart</a:t>
          </a:r>
          <a:endParaRPr lang="en-US" dirty="0"/>
        </a:p>
      </dgm:t>
    </dgm:pt>
    <dgm:pt modelId="{AF731F53-9345-4FAF-9BE8-EF8A35D4CED1}" type="parTrans" cxnId="{AF92C75D-E4B9-4A12-B55E-76592603E576}">
      <dgm:prSet/>
      <dgm:spPr/>
      <dgm:t>
        <a:bodyPr/>
        <a:lstStyle/>
        <a:p>
          <a:endParaRPr lang="en-US"/>
        </a:p>
      </dgm:t>
    </dgm:pt>
    <dgm:pt modelId="{1BF1C980-9C4E-49C5-926A-4F16A5D4B230}" type="sibTrans" cxnId="{AF92C75D-E4B9-4A12-B55E-76592603E576}">
      <dgm:prSet/>
      <dgm:spPr/>
      <dgm:t>
        <a:bodyPr/>
        <a:lstStyle/>
        <a:p>
          <a:endParaRPr lang="en-US"/>
        </a:p>
      </dgm:t>
    </dgm:pt>
    <dgm:pt modelId="{61480924-2565-42EF-B038-5EEC57D7F9E3}" type="pres">
      <dgm:prSet presAssocID="{139FF449-17D3-4BFE-A255-96C930F533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CB6362-7E51-4746-AAAE-DE681A215F93}" type="pres">
      <dgm:prSet presAssocID="{139FF449-17D3-4BFE-A255-96C930F5337E}" presName="dummyMaxCanvas" presStyleCnt="0">
        <dgm:presLayoutVars/>
      </dgm:prSet>
      <dgm:spPr/>
    </dgm:pt>
    <dgm:pt modelId="{13A935AC-C682-4D9F-9E59-8335331E4BA6}" type="pres">
      <dgm:prSet presAssocID="{139FF449-17D3-4BFE-A255-96C930F5337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86932-E75F-4FD7-A49E-72569B888A28}" type="pres">
      <dgm:prSet presAssocID="{139FF449-17D3-4BFE-A255-96C930F5337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89BEE-ADEF-4E42-8B19-852D5CC7AA3A}" type="pres">
      <dgm:prSet presAssocID="{139FF449-17D3-4BFE-A255-96C930F5337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3C09A-F112-41F2-99C6-1A11F055FF87}" type="pres">
      <dgm:prSet presAssocID="{139FF449-17D3-4BFE-A255-96C930F5337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237DD-B6DA-4F73-85AE-662EA24945C5}" type="pres">
      <dgm:prSet presAssocID="{139FF449-17D3-4BFE-A255-96C930F5337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48AB6-5BFA-4F41-A216-FD84CC0E0E58}" type="pres">
      <dgm:prSet presAssocID="{139FF449-17D3-4BFE-A255-96C930F5337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7B9A0-DF11-41FE-8953-B7422D5D5A22}" type="pres">
      <dgm:prSet presAssocID="{139FF449-17D3-4BFE-A255-96C930F5337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66067-8A85-4B2E-A88D-8C157AC825D8}" type="pres">
      <dgm:prSet presAssocID="{139FF449-17D3-4BFE-A255-96C930F5337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B34F52-03E1-4151-A754-054C19F10BE7}" type="presOf" srcId="{5C3AE943-4328-40C4-8301-BEA89A02653B}" destId="{F0866067-8A85-4B2E-A88D-8C157AC825D8}" srcOrd="1" destOrd="0" presId="urn:microsoft.com/office/officeart/2005/8/layout/vProcess5"/>
    <dgm:cxn modelId="{64CD4E8F-7E20-4127-95DF-BD20202F01EB}" type="presOf" srcId="{139FF449-17D3-4BFE-A255-96C930F5337E}" destId="{61480924-2565-42EF-B038-5EEC57D7F9E3}" srcOrd="0" destOrd="0" presId="urn:microsoft.com/office/officeart/2005/8/layout/vProcess5"/>
    <dgm:cxn modelId="{823416BE-9D81-4BCA-9099-C7D6B1439265}" type="presOf" srcId="{5C3AE943-4328-40C4-8301-BEA89A02653B}" destId="{A6189BEE-ADEF-4E42-8B19-852D5CC7AA3A}" srcOrd="0" destOrd="0" presId="urn:microsoft.com/office/officeart/2005/8/layout/vProcess5"/>
    <dgm:cxn modelId="{6FCCD587-494C-4B4A-9F71-75B48A972BCA}" type="presOf" srcId="{96F5571D-CD05-4613-9D93-A6CCD77EAFAD}" destId="{04A3C09A-F112-41F2-99C6-1A11F055FF87}" srcOrd="0" destOrd="0" presId="urn:microsoft.com/office/officeart/2005/8/layout/vProcess5"/>
    <dgm:cxn modelId="{ADCDF78F-F9BA-4A41-98E8-A821EEA484A0}" type="presOf" srcId="{78AAFA82-7CB7-4C5F-8E68-C1544D787890}" destId="{2EC48AB6-5BFA-4F41-A216-FD84CC0E0E58}" srcOrd="1" destOrd="0" presId="urn:microsoft.com/office/officeart/2005/8/layout/vProcess5"/>
    <dgm:cxn modelId="{A81ABCBE-8645-4A91-BB8F-EEA71FEFEEA9}" type="presOf" srcId="{C0631699-54A3-436B-A836-B9D05B852425}" destId="{76E237DD-B6DA-4F73-85AE-662EA24945C5}" srcOrd="0" destOrd="0" presId="urn:microsoft.com/office/officeart/2005/8/layout/vProcess5"/>
    <dgm:cxn modelId="{AF92C75D-E4B9-4A12-B55E-76592603E576}" srcId="{139FF449-17D3-4BFE-A255-96C930F5337E}" destId="{5C3AE943-4328-40C4-8301-BEA89A02653B}" srcOrd="2" destOrd="0" parTransId="{AF731F53-9345-4FAF-9BE8-EF8A35D4CED1}" sibTransId="{1BF1C980-9C4E-49C5-926A-4F16A5D4B230}"/>
    <dgm:cxn modelId="{8EA6CABA-3D0A-4B8D-8FCF-F634FA3FC72A}" srcId="{139FF449-17D3-4BFE-A255-96C930F5337E}" destId="{78AAFA82-7CB7-4C5F-8E68-C1544D787890}" srcOrd="0" destOrd="0" parTransId="{1A15D32C-AF24-419C-B0EB-5EA5C1BFC34C}" sibTransId="{96F5571D-CD05-4613-9D93-A6CCD77EAFAD}"/>
    <dgm:cxn modelId="{2CE609BF-E0DC-4B06-A2C2-A67E95D54FE6}" type="presOf" srcId="{C0029D0B-B851-44DD-9F63-2AF708D9C8CE}" destId="{8E786932-E75F-4FD7-A49E-72569B888A28}" srcOrd="0" destOrd="0" presId="urn:microsoft.com/office/officeart/2005/8/layout/vProcess5"/>
    <dgm:cxn modelId="{D722B543-8CC7-458C-943A-E48D733D0C32}" srcId="{139FF449-17D3-4BFE-A255-96C930F5337E}" destId="{C0029D0B-B851-44DD-9F63-2AF708D9C8CE}" srcOrd="1" destOrd="0" parTransId="{85EE3D17-17DB-4323-913A-CC23F0A90961}" sibTransId="{C0631699-54A3-436B-A836-B9D05B852425}"/>
    <dgm:cxn modelId="{C27CA35E-9D59-455D-8375-9BAD6FC06381}" type="presOf" srcId="{C0029D0B-B851-44DD-9F63-2AF708D9C8CE}" destId="{6F77B9A0-DF11-41FE-8953-B7422D5D5A22}" srcOrd="1" destOrd="0" presId="urn:microsoft.com/office/officeart/2005/8/layout/vProcess5"/>
    <dgm:cxn modelId="{CB551FCB-EE9A-47D1-831A-56EB7278EEDE}" type="presOf" srcId="{78AAFA82-7CB7-4C5F-8E68-C1544D787890}" destId="{13A935AC-C682-4D9F-9E59-8335331E4BA6}" srcOrd="0" destOrd="0" presId="urn:microsoft.com/office/officeart/2005/8/layout/vProcess5"/>
    <dgm:cxn modelId="{065B8C73-0867-4012-9349-4C340A4BF4C1}" type="presParOf" srcId="{61480924-2565-42EF-B038-5EEC57D7F9E3}" destId="{D5CB6362-7E51-4746-AAAE-DE681A215F93}" srcOrd="0" destOrd="0" presId="urn:microsoft.com/office/officeart/2005/8/layout/vProcess5"/>
    <dgm:cxn modelId="{D0437024-4988-4397-A837-C6C82CE4922D}" type="presParOf" srcId="{61480924-2565-42EF-B038-5EEC57D7F9E3}" destId="{13A935AC-C682-4D9F-9E59-8335331E4BA6}" srcOrd="1" destOrd="0" presId="urn:microsoft.com/office/officeart/2005/8/layout/vProcess5"/>
    <dgm:cxn modelId="{8DAC116B-6702-4954-9530-F3AAC5DB89FC}" type="presParOf" srcId="{61480924-2565-42EF-B038-5EEC57D7F9E3}" destId="{8E786932-E75F-4FD7-A49E-72569B888A28}" srcOrd="2" destOrd="0" presId="urn:microsoft.com/office/officeart/2005/8/layout/vProcess5"/>
    <dgm:cxn modelId="{06961417-CEBE-4AE1-8B6F-CF9A0E15FD43}" type="presParOf" srcId="{61480924-2565-42EF-B038-5EEC57D7F9E3}" destId="{A6189BEE-ADEF-4E42-8B19-852D5CC7AA3A}" srcOrd="3" destOrd="0" presId="urn:microsoft.com/office/officeart/2005/8/layout/vProcess5"/>
    <dgm:cxn modelId="{9599F1B4-63CD-41E6-B5B0-FB6E2A311FA9}" type="presParOf" srcId="{61480924-2565-42EF-B038-5EEC57D7F9E3}" destId="{04A3C09A-F112-41F2-99C6-1A11F055FF87}" srcOrd="4" destOrd="0" presId="urn:microsoft.com/office/officeart/2005/8/layout/vProcess5"/>
    <dgm:cxn modelId="{F2E1B34A-E153-4FB0-A755-856887506516}" type="presParOf" srcId="{61480924-2565-42EF-B038-5EEC57D7F9E3}" destId="{76E237DD-B6DA-4F73-85AE-662EA24945C5}" srcOrd="5" destOrd="0" presId="urn:microsoft.com/office/officeart/2005/8/layout/vProcess5"/>
    <dgm:cxn modelId="{4BF1479C-0EA5-4BFA-B692-DC657A2E405A}" type="presParOf" srcId="{61480924-2565-42EF-B038-5EEC57D7F9E3}" destId="{2EC48AB6-5BFA-4F41-A216-FD84CC0E0E58}" srcOrd="6" destOrd="0" presId="urn:microsoft.com/office/officeart/2005/8/layout/vProcess5"/>
    <dgm:cxn modelId="{B289D0CB-5E2C-40A1-B3DB-C22D6EAFC436}" type="presParOf" srcId="{61480924-2565-42EF-B038-5EEC57D7F9E3}" destId="{6F77B9A0-DF11-41FE-8953-B7422D5D5A22}" srcOrd="7" destOrd="0" presId="urn:microsoft.com/office/officeart/2005/8/layout/vProcess5"/>
    <dgm:cxn modelId="{C7DDF319-E523-4B92-BE2F-E08F3B10C61F}" type="presParOf" srcId="{61480924-2565-42EF-B038-5EEC57D7F9E3}" destId="{F0866067-8A85-4B2E-A88D-8C157AC825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14630-2740-4549-A025-A23835EE80CF}">
      <dsp:nvSpPr>
        <dsp:cNvPr id="0" name=""/>
        <dsp:cNvSpPr/>
      </dsp:nvSpPr>
      <dsp:spPr>
        <a:xfrm>
          <a:off x="0" y="815834"/>
          <a:ext cx="1171896" cy="1171896"/>
        </a:xfrm>
        <a:prstGeom prst="ellipse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Verdana" pitchFamily="34" charset="0"/>
            </a:rPr>
            <a:t>Efficient</a:t>
          </a:r>
        </a:p>
      </dsp:txBody>
      <dsp:txXfrm>
        <a:off x="171620" y="987454"/>
        <a:ext cx="828656" cy="828656"/>
      </dsp:txXfrm>
    </dsp:sp>
    <dsp:sp modelId="{14459766-50F5-43A4-9120-3E3AB1370815}">
      <dsp:nvSpPr>
        <dsp:cNvPr id="0" name=""/>
        <dsp:cNvSpPr/>
      </dsp:nvSpPr>
      <dsp:spPr>
        <a:xfrm>
          <a:off x="1271138" y="1061932"/>
          <a:ext cx="679699" cy="67969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361232" y="1321849"/>
        <a:ext cx="499511" cy="159865"/>
      </dsp:txXfrm>
    </dsp:sp>
    <dsp:sp modelId="{FD62903F-7B8A-46C9-B4EC-A0BB4C6DB19B}">
      <dsp:nvSpPr>
        <dsp:cNvPr id="0" name=""/>
        <dsp:cNvSpPr/>
      </dsp:nvSpPr>
      <dsp:spPr>
        <a:xfrm>
          <a:off x="2045996" y="815834"/>
          <a:ext cx="1171896" cy="1171896"/>
        </a:xfrm>
        <a:prstGeom prst="ellipse">
          <a:avLst/>
        </a:prstGeom>
        <a:solidFill>
          <a:srgbClr val="0A3F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Verdana" pitchFamily="34" charset="0"/>
            </a:rPr>
            <a:t>Smart</a:t>
          </a:r>
        </a:p>
      </dsp:txBody>
      <dsp:txXfrm>
        <a:off x="2217616" y="987454"/>
        <a:ext cx="828656" cy="828656"/>
      </dsp:txXfrm>
    </dsp:sp>
    <dsp:sp modelId="{B403FC7A-D296-4020-A520-206C5B7E7E42}">
      <dsp:nvSpPr>
        <dsp:cNvPr id="0" name=""/>
        <dsp:cNvSpPr/>
      </dsp:nvSpPr>
      <dsp:spPr>
        <a:xfrm>
          <a:off x="3313050" y="1061932"/>
          <a:ext cx="679699" cy="67969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03144" y="1321849"/>
        <a:ext cx="499511" cy="159865"/>
      </dsp:txXfrm>
    </dsp:sp>
    <dsp:sp modelId="{986B732C-4C98-4A77-AC64-230F4693B30C}">
      <dsp:nvSpPr>
        <dsp:cNvPr id="0" name=""/>
        <dsp:cNvSpPr/>
      </dsp:nvSpPr>
      <dsp:spPr>
        <a:xfrm>
          <a:off x="4087908" y="815834"/>
          <a:ext cx="1171896" cy="117189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Verdana" pitchFamily="34" charset="0"/>
            </a:rPr>
            <a:t>Clean</a:t>
          </a:r>
        </a:p>
      </dsp:txBody>
      <dsp:txXfrm>
        <a:off x="4259528" y="987454"/>
        <a:ext cx="828656" cy="828656"/>
      </dsp:txXfrm>
    </dsp:sp>
    <dsp:sp modelId="{5DB65574-141B-452A-BF84-DF4D027E55D4}">
      <dsp:nvSpPr>
        <dsp:cNvPr id="0" name=""/>
        <dsp:cNvSpPr/>
      </dsp:nvSpPr>
      <dsp:spPr>
        <a:xfrm>
          <a:off x="5354963" y="1061932"/>
          <a:ext cx="679699" cy="67969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445057" y="1201950"/>
        <a:ext cx="499511" cy="399663"/>
      </dsp:txXfrm>
    </dsp:sp>
    <dsp:sp modelId="{04828815-9170-4FF1-991B-532933FEE395}">
      <dsp:nvSpPr>
        <dsp:cNvPr id="0" name=""/>
        <dsp:cNvSpPr/>
      </dsp:nvSpPr>
      <dsp:spPr>
        <a:xfrm>
          <a:off x="6129820" y="278262"/>
          <a:ext cx="2392004" cy="2247040"/>
        </a:xfrm>
        <a:prstGeom prst="ellipse">
          <a:avLst/>
        </a:prstGeom>
        <a:solidFill>
          <a:srgbClr val="6565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Verdana" pitchFamily="34" charset="0"/>
            </a:rPr>
            <a:t>Net Zero</a:t>
          </a:r>
          <a:endParaRPr lang="en-US" sz="1100" kern="1200" dirty="0">
            <a:latin typeface="Verdana" pitchFamily="34" charset="0"/>
          </a:endParaRPr>
        </a:p>
      </dsp:txBody>
      <dsp:txXfrm>
        <a:off x="6480121" y="607333"/>
        <a:ext cx="1691402" cy="1588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3"/>
          </a:xfrm>
          <a:prstGeom prst="rect">
            <a:avLst/>
          </a:prstGeom>
        </p:spPr>
        <p:txBody>
          <a:bodyPr vert="horz" lIns="92277" tIns="46138" rIns="92277" bIns="46138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5743"/>
          </a:xfrm>
          <a:prstGeom prst="rect">
            <a:avLst/>
          </a:prstGeom>
        </p:spPr>
        <p:txBody>
          <a:bodyPr vert="horz" lIns="92277" tIns="46138" rIns="92277" bIns="46138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646413E-901D-4A05-8B80-345B0AB15E7F}" type="datetimeFigureOut">
              <a:rPr lang="en-US"/>
              <a:pPr>
                <a:defRPr/>
              </a:pPr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22"/>
            <a:ext cx="3038145" cy="465743"/>
          </a:xfrm>
          <a:prstGeom prst="rect">
            <a:avLst/>
          </a:prstGeom>
        </p:spPr>
        <p:txBody>
          <a:bodyPr vert="horz" lIns="92277" tIns="46138" rIns="92277" bIns="46138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2"/>
            <a:ext cx="3038145" cy="465743"/>
          </a:xfrm>
          <a:prstGeom prst="rect">
            <a:avLst/>
          </a:prstGeom>
        </p:spPr>
        <p:txBody>
          <a:bodyPr vert="horz" lIns="92277" tIns="46138" rIns="92277" bIns="46138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3AC0004-E924-4C3A-A8B7-9B93DB2C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9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3"/>
          </a:xfrm>
          <a:prstGeom prst="rect">
            <a:avLst/>
          </a:prstGeom>
        </p:spPr>
        <p:txBody>
          <a:bodyPr vert="horz" lIns="92277" tIns="46138" rIns="92277" bIns="461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5743"/>
          </a:xfrm>
          <a:prstGeom prst="rect">
            <a:avLst/>
          </a:prstGeom>
        </p:spPr>
        <p:txBody>
          <a:bodyPr vert="horz" lIns="92277" tIns="46138" rIns="92277" bIns="461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6C1FBF1-751A-452E-87D7-413FDB5C47C0}" type="datetimeFigureOut">
              <a:rPr lang="en-US"/>
              <a:pPr>
                <a:defRPr/>
              </a:pPr>
              <a:t>8/1/2011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7" tIns="46138" rIns="92277" bIns="461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099"/>
            <a:ext cx="5607711" cy="4183995"/>
          </a:xfrm>
          <a:prstGeom prst="rect">
            <a:avLst/>
          </a:prstGeom>
        </p:spPr>
        <p:txBody>
          <a:bodyPr vert="horz" lIns="92277" tIns="46138" rIns="92277" bIns="4613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122"/>
            <a:ext cx="3038145" cy="465743"/>
          </a:xfrm>
          <a:prstGeom prst="rect">
            <a:avLst/>
          </a:prstGeom>
        </p:spPr>
        <p:txBody>
          <a:bodyPr vert="horz" lIns="92277" tIns="46138" rIns="92277" bIns="461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122"/>
            <a:ext cx="3038145" cy="465743"/>
          </a:xfrm>
          <a:prstGeom prst="rect">
            <a:avLst/>
          </a:prstGeom>
        </p:spPr>
        <p:txBody>
          <a:bodyPr vert="horz" lIns="92277" tIns="46138" rIns="92277" bIns="461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7047F31-008D-4992-8FD5-C75D6631C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6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BBEB0-16EA-48B0-AD08-EBCCC1663C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17">
              <a:defRPr/>
            </a:pPr>
            <a:r>
              <a:rPr lang="en-US" dirty="0" smtClean="0"/>
              <a:t>Make visual and less wordy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47F31-008D-4992-8FD5-C75D6631C5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17">
              <a:defRPr/>
            </a:pPr>
            <a:r>
              <a:rPr lang="en-US" dirty="0" smtClean="0"/>
              <a:t>Make visual and less wordy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47F31-008D-4992-8FD5-C75D6631C5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47F31-008D-4992-8FD5-C75D6631C5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8E819B-BFFA-4E21-8CD3-5BCF35FA8A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47F31-008D-4992-8FD5-C75D6631C5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47F31-008D-4992-8FD5-C75D6631C5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47F31-008D-4992-8FD5-C75D6631C5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Blu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0"/>
            <a:ext cx="7772400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83200"/>
            <a:ext cx="6400800" cy="68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800600" y="1905000"/>
            <a:ext cx="2362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-20" dirty="0">
                <a:solidFill>
                  <a:schemeClr val="bg1"/>
                </a:solidFill>
                <a:latin typeface="+mn-lt"/>
              </a:rPr>
              <a:t>ENERGY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Performance Based Contracting 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Smart Building Systems 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Active Energy Management 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 err="1">
                <a:solidFill>
                  <a:schemeClr val="bg1"/>
                </a:solidFill>
                <a:latin typeface="+mn-lt"/>
              </a:rPr>
              <a:t>Renewables</a:t>
            </a:r>
            <a:r>
              <a:rPr lang="en-US" sz="1500" spc="-2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Project Funding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667000" y="1981200"/>
            <a:ext cx="1804988" cy="1362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CONSTRUCTION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Mechanical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Electrical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Data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Fire Protection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Architectural Metals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Telecommunications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283450" y="1981200"/>
            <a:ext cx="1555750" cy="2085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FACILITY SERVICES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Mobile Service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Maintenance Programs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Remote Monitoring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Knowledge Response Centre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Facility Management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7200" y="1981200"/>
            <a:ext cx="1905000" cy="170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CONSULTING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Engineering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Sustainability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Energy/</a:t>
            </a:r>
            <a:br>
              <a:rPr lang="en-US" sz="1100" spc="-20" dirty="0">
                <a:solidFill>
                  <a:srgbClr val="00658A"/>
                </a:solidFill>
                <a:latin typeface="+mn-lt"/>
              </a:rPr>
            </a:br>
            <a:r>
              <a:rPr lang="en-US" sz="1100" spc="-20" dirty="0">
                <a:solidFill>
                  <a:srgbClr val="00658A"/>
                </a:solidFill>
                <a:latin typeface="+mn-lt"/>
              </a:rPr>
              <a:t>Environmental Planning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Financial Modeling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Operational Modeling 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Commissioning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lity Servic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67000" y="1981200"/>
            <a:ext cx="1804988" cy="1362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CONSTRUCTION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Mechanical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Electrical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Data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Fire Protection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Architectural Metals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Telecommunications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57200" y="1981200"/>
            <a:ext cx="1905000" cy="170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CONSULTING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Engineering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Sustainability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Energy/</a:t>
            </a:r>
            <a:br>
              <a:rPr lang="en-US" sz="1100" spc="-20" dirty="0">
                <a:solidFill>
                  <a:srgbClr val="00658A"/>
                </a:solidFill>
                <a:latin typeface="+mn-lt"/>
              </a:rPr>
            </a:br>
            <a:r>
              <a:rPr lang="en-US" sz="1100" spc="-20" dirty="0">
                <a:solidFill>
                  <a:srgbClr val="00658A"/>
                </a:solidFill>
                <a:latin typeface="+mn-lt"/>
              </a:rPr>
              <a:t>Environmental Planning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Financial Modeling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Operational Modeling 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Commissioning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953000" y="1981200"/>
            <a:ext cx="1785938" cy="170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ENERGY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Performance Based Contracting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Smart Building Systems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Active Energy Management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 err="1">
                <a:solidFill>
                  <a:srgbClr val="00658A"/>
                </a:solidFill>
                <a:latin typeface="+mn-lt"/>
              </a:rPr>
              <a:t>Renewables</a:t>
            </a:r>
            <a:r>
              <a:rPr lang="en-US" sz="1100" spc="-20" dirty="0">
                <a:solidFill>
                  <a:srgbClr val="00658A"/>
                </a:solidFill>
                <a:latin typeface="+mn-lt"/>
              </a:rPr>
              <a:t>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Project Funding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858000" y="1828800"/>
            <a:ext cx="21336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-20" dirty="0">
                <a:solidFill>
                  <a:schemeClr val="bg1"/>
                </a:solidFill>
                <a:latin typeface="+mn-lt"/>
              </a:rPr>
              <a:t>FACILITY SERVICES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Mobile Service 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Maintenance Programs 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Remote Monitoring 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Knowledge Response Centre 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Facility Management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elief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581400" y="3048000"/>
            <a:ext cx="495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-20" dirty="0">
                <a:latin typeface="+mn-lt"/>
              </a:rPr>
              <a:t>Core Beliefs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581400" y="3810000"/>
            <a:ext cx="4953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-20" dirty="0">
                <a:latin typeface="+mn-lt"/>
              </a:rPr>
              <a:t>Our People | Our Clients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-20" dirty="0">
                <a:latin typeface="+mn-lt"/>
              </a:rPr>
              <a:t>Our Integrated Delivery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e of Servic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19600" y="3048000"/>
            <a:ext cx="4114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-30" dirty="0">
                <a:latin typeface="+mn-lt"/>
              </a:rPr>
              <a:t>Cycle of Services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733800" y="457200"/>
            <a:ext cx="495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-50" dirty="0">
                <a:latin typeface="+mn-lt"/>
              </a:rPr>
              <a:t>McKinstry Locations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/Blu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799"/>
            <a:ext cx="8229600" cy="43434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/Gre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799"/>
            <a:ext cx="8229600" cy="43434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- Whi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624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Gre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7772400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937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434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/Gre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434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434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09600" y="1076325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-70" dirty="0">
                <a:latin typeface="+mn-lt"/>
              </a:rPr>
              <a:t>McKinstry Capabilities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" y="4419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70" dirty="0">
                <a:latin typeface="+mn-lt"/>
              </a:rPr>
              <a:t>Consulting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858000" y="44196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70" dirty="0">
                <a:latin typeface="+mn-lt"/>
              </a:rPr>
              <a:t>Facility Services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24400" y="4419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70" dirty="0">
                <a:latin typeface="+mn-lt"/>
              </a:rPr>
              <a:t>Energy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590800" y="4419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70" dirty="0">
                <a:latin typeface="+mn-lt"/>
              </a:rPr>
              <a:t>Construction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lt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1000" y="1828800"/>
            <a:ext cx="233521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-20" dirty="0">
                <a:solidFill>
                  <a:schemeClr val="bg1"/>
                </a:solidFill>
                <a:latin typeface="+mn-lt"/>
              </a:rPr>
              <a:t>CONSULTING</a:t>
            </a:r>
          </a:p>
          <a:p>
            <a:pPr marL="228600" indent="-173038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Engineering</a:t>
            </a:r>
          </a:p>
          <a:p>
            <a:pPr marL="228600" indent="-173038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Sustainability </a:t>
            </a:r>
          </a:p>
          <a:p>
            <a:pPr marL="228600" indent="-173038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Energy/</a:t>
            </a:r>
            <a:br>
              <a:rPr lang="en-US" sz="1500" spc="-20" dirty="0">
                <a:solidFill>
                  <a:schemeClr val="bg1"/>
                </a:solidFill>
                <a:latin typeface="+mn-lt"/>
              </a:rPr>
            </a:br>
            <a:r>
              <a:rPr lang="en-US" sz="1500" spc="-20" dirty="0">
                <a:solidFill>
                  <a:schemeClr val="bg1"/>
                </a:solidFill>
                <a:latin typeface="+mn-lt"/>
              </a:rPr>
              <a:t>Environmental Planning </a:t>
            </a:r>
          </a:p>
          <a:p>
            <a:pPr marL="228600" indent="-173038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Financial Modeling</a:t>
            </a:r>
          </a:p>
          <a:p>
            <a:pPr marL="228600" indent="-173038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Operational Modeling  </a:t>
            </a:r>
          </a:p>
          <a:p>
            <a:pPr marL="228600" indent="-173038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Commissioning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995863" y="1981200"/>
            <a:ext cx="1785937" cy="170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ENERGY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Performance Based Contracting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Smart Building Systems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Active Energy Management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 err="1">
                <a:solidFill>
                  <a:srgbClr val="00658A"/>
                </a:solidFill>
                <a:latin typeface="+mn-lt"/>
              </a:rPr>
              <a:t>Renewables</a:t>
            </a:r>
            <a:r>
              <a:rPr lang="en-US" sz="1100" spc="-20" dirty="0">
                <a:solidFill>
                  <a:srgbClr val="00658A"/>
                </a:solidFill>
                <a:latin typeface="+mn-lt"/>
              </a:rPr>
              <a:t>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Project Funding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67013" y="1981200"/>
            <a:ext cx="1804987" cy="1362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CONSTRUCTION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Mechanical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Electrical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Data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Fire Protection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Architectural Metals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Telecommunications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3450" y="1981200"/>
            <a:ext cx="1555750" cy="2085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FACILITY SERVICES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Mobile Service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Maintenance Programs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Remote Monitoring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Knowledge Response Centre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Facility Management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ru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" y="1981200"/>
            <a:ext cx="1905000" cy="170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CONSULTING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Engineering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Sustainability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Energy/</a:t>
            </a:r>
            <a:br>
              <a:rPr lang="en-US" sz="1100" spc="-20" dirty="0">
                <a:solidFill>
                  <a:srgbClr val="00658A"/>
                </a:solidFill>
                <a:latin typeface="+mn-lt"/>
              </a:rPr>
            </a:br>
            <a:r>
              <a:rPr lang="en-US" sz="1100" spc="-20" dirty="0">
                <a:solidFill>
                  <a:srgbClr val="00658A"/>
                </a:solidFill>
                <a:latin typeface="+mn-lt"/>
              </a:rPr>
              <a:t>Environmental Planning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Financial Modeling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Operational Modeling 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Commissioning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995863" y="1981200"/>
            <a:ext cx="1785937" cy="170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ENERGY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Performance Based Contracting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Smart Building Systems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Active Energy Management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 err="1">
                <a:solidFill>
                  <a:srgbClr val="00658A"/>
                </a:solidFill>
                <a:latin typeface="+mn-lt"/>
              </a:rPr>
              <a:t>Renewables</a:t>
            </a:r>
            <a:r>
              <a:rPr lang="en-US" sz="1100" spc="-20" dirty="0">
                <a:solidFill>
                  <a:srgbClr val="00658A"/>
                </a:solidFill>
                <a:latin typeface="+mn-lt"/>
              </a:rPr>
              <a:t>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Project Funding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433638" y="1828800"/>
            <a:ext cx="2266950" cy="2170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-20" dirty="0">
                <a:solidFill>
                  <a:schemeClr val="bg1"/>
                </a:solidFill>
                <a:latin typeface="+mn-lt"/>
              </a:rPr>
              <a:t>CONSTRUCTION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Mechanical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Electrical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Data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Fire Protection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Architectural Metals</a:t>
            </a:r>
          </a:p>
          <a:p>
            <a:pPr marL="173038" indent="-117475" fontAlgn="auto">
              <a:spcBef>
                <a:spcPts val="0"/>
              </a:spcBef>
              <a:spcAft>
                <a:spcPts val="600"/>
              </a:spcAft>
              <a:buFont typeface="Stag Sans Light" pitchFamily="34" charset="0"/>
              <a:buChar char="–"/>
              <a:defRPr/>
            </a:pPr>
            <a:r>
              <a:rPr lang="en-US" sz="1500" spc="-20" dirty="0">
                <a:solidFill>
                  <a:schemeClr val="bg1"/>
                </a:solidFill>
                <a:latin typeface="+mn-lt"/>
              </a:rPr>
              <a:t>Telecommunications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283450" y="1981200"/>
            <a:ext cx="1555750" cy="2085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-20" dirty="0">
                <a:solidFill>
                  <a:srgbClr val="00658A"/>
                </a:solidFill>
                <a:latin typeface="+mn-lt"/>
              </a:rPr>
              <a:t>FACILITY SERVICES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Mobile Service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Maintenance Programs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Remote Monitoring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Knowledge Response Centre </a:t>
            </a:r>
          </a:p>
          <a:p>
            <a:pPr marL="173038" indent="-117475" fontAlgn="auto">
              <a:spcBef>
                <a:spcPts val="0"/>
              </a:spcBef>
              <a:spcAft>
                <a:spcPts val="0"/>
              </a:spcAft>
              <a:buFont typeface="Stag Sans Light" pitchFamily="34" charset="0"/>
              <a:buChar char="–"/>
              <a:defRPr/>
            </a:pPr>
            <a:r>
              <a:rPr lang="en-US" sz="1100" spc="-20" dirty="0">
                <a:solidFill>
                  <a:srgbClr val="00658A"/>
                </a:solidFill>
                <a:latin typeface="+mn-lt"/>
              </a:rPr>
              <a:t>Facility Management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03" r:id="rId2"/>
    <p:sldLayoutId id="2147485304" r:id="rId3"/>
    <p:sldLayoutId id="2147485301" r:id="rId4"/>
    <p:sldLayoutId id="2147485305" r:id="rId5"/>
    <p:sldLayoutId id="2147485306" r:id="rId6"/>
    <p:sldLayoutId id="2147485307" r:id="rId7"/>
    <p:sldLayoutId id="2147485308" r:id="rId8"/>
    <p:sldLayoutId id="2147485309" r:id="rId9"/>
    <p:sldLayoutId id="2147485310" r:id="rId10"/>
    <p:sldLayoutId id="2147485311" r:id="rId11"/>
    <p:sldLayoutId id="2147485312" r:id="rId12"/>
    <p:sldLayoutId id="2147485313" r:id="rId13"/>
    <p:sldLayoutId id="2147485314" r:id="rId14"/>
    <p:sldLayoutId id="2147485315" r:id="rId15"/>
    <p:sldLayoutId id="214748531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hyperlink" Target="http://local.facilities.info-centre.com/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2.wmf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hyperlink" Target="http://bluenet/corporateservices/marcomm/Photos/Call%20Center%204.tif" TargetMode="Externa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09600" y="3348319"/>
            <a:ext cx="7772400" cy="12774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7200" b="0" dirty="0" smtClean="0"/>
              <a:t>Smart Buildings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099" y="5146675"/>
            <a:ext cx="7590865" cy="682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 smtClean="0"/>
              <a:t>Microgrid</a:t>
            </a:r>
            <a:r>
              <a:rPr lang="en-US" sz="1600" dirty="0" smtClean="0"/>
              <a:t> Innovations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Energy and Construction Best Practices Summit | June 23, 2011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New Construction + Smart Building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91671" y="2476500"/>
            <a:ext cx="5029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Trends &amp; Predictions</a:t>
            </a:r>
            <a:endParaRPr lang="en-US" sz="2800" b="1" dirty="0"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11588" y="2254624"/>
            <a:ext cx="3532093" cy="3514164"/>
            <a:chOff x="2895600" y="3581400"/>
            <a:chExt cx="2405063" cy="2514600"/>
          </a:xfrm>
        </p:grpSpPr>
        <p:pic>
          <p:nvPicPr>
            <p:cNvPr id="6" name="Picture 5" descr="sustainabilit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3581400"/>
              <a:ext cx="240506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McKinstry FLYB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4495800"/>
              <a:ext cx="742950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Robbins - Crane with Construction Crew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6883" y="2823882"/>
            <a:ext cx="2262305" cy="1502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New Construction + Smart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7475"/>
            <a:ext cx="6176682" cy="4343400"/>
          </a:xfrm>
        </p:spPr>
        <p:txBody>
          <a:bodyPr/>
          <a:lstStyle/>
          <a:p>
            <a:pPr>
              <a:buNone/>
              <a:defRPr/>
            </a:pPr>
            <a:r>
              <a:rPr lang="en-US" sz="1800" dirty="0" smtClean="0"/>
              <a:t>What’s different?  Where are the big impacts?</a:t>
            </a:r>
          </a:p>
          <a:p>
            <a:pPr>
              <a:buNone/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1600" u="sng" dirty="0" smtClean="0"/>
              <a:t>Engineered Smart</a:t>
            </a:r>
          </a:p>
          <a:p>
            <a:pPr>
              <a:defRPr/>
            </a:pPr>
            <a:r>
              <a:rPr lang="en-US" sz="1600" dirty="0" smtClean="0"/>
              <a:t>Significant cross discipline realignment.</a:t>
            </a:r>
          </a:p>
          <a:p>
            <a:pPr>
              <a:defRPr/>
            </a:pPr>
            <a:r>
              <a:rPr lang="en-US" sz="1600" dirty="0" smtClean="0"/>
              <a:t>New design specialty emerging.</a:t>
            </a:r>
          </a:p>
          <a:p>
            <a:pPr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1600" u="sng" dirty="0" smtClean="0"/>
              <a:t>Delivered Smart</a:t>
            </a:r>
          </a:p>
          <a:p>
            <a:pPr>
              <a:defRPr/>
            </a:pPr>
            <a:r>
              <a:rPr lang="en-US" sz="1600" dirty="0" smtClean="0"/>
              <a:t>Minimal additional work during construction. </a:t>
            </a:r>
          </a:p>
          <a:p>
            <a:pPr>
              <a:defRPr/>
            </a:pPr>
            <a:r>
              <a:rPr lang="en-US" sz="1600" dirty="0" smtClean="0"/>
              <a:t>Systems, devices connect to Building I.T. network rather than private vendor network</a:t>
            </a:r>
          </a:p>
          <a:p>
            <a:pPr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1600" u="sng" dirty="0" smtClean="0"/>
              <a:t>Operated Smart</a:t>
            </a:r>
          </a:p>
          <a:p>
            <a:pPr>
              <a:defRPr/>
            </a:pPr>
            <a:r>
              <a:rPr lang="en-US" sz="1600" dirty="0" smtClean="0"/>
              <a:t>Significant change coming.</a:t>
            </a:r>
          </a:p>
          <a:p>
            <a:pPr>
              <a:defRPr/>
            </a:pPr>
            <a:r>
              <a:rPr lang="en-US" sz="1600" dirty="0" smtClean="0"/>
              <a:t>7x24 Building Operations Centers will monitor and intervene to improve Building Performance.</a:t>
            </a:r>
          </a:p>
        </p:txBody>
      </p:sp>
      <p:pic>
        <p:nvPicPr>
          <p:cNvPr id="6" name="Picture 5" descr="teamwork_0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3529" y="1304364"/>
            <a:ext cx="2245658" cy="1546412"/>
          </a:xfrm>
          <a:prstGeom prst="rect">
            <a:avLst/>
          </a:prstGeom>
        </p:spPr>
      </p:pic>
      <p:pic>
        <p:nvPicPr>
          <p:cNvPr id="7" name="Picture 4" descr="RO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6976" y="4289613"/>
            <a:ext cx="2218765" cy="157899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Smart Building Job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7475"/>
            <a:ext cx="8229600" cy="4343400"/>
          </a:xfrm>
        </p:spPr>
        <p:txBody>
          <a:bodyPr/>
          <a:lstStyle/>
          <a:p>
            <a:pPr>
              <a:buNone/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1600" u="sng" dirty="0" smtClean="0"/>
              <a:t>Engineered Smart</a:t>
            </a:r>
          </a:p>
          <a:p>
            <a:pPr>
              <a:defRPr/>
            </a:pPr>
            <a:r>
              <a:rPr lang="en-US" sz="1600" dirty="0" smtClean="0"/>
              <a:t>Mechanical engineers, energy engineers, electrical engineers, I.T. network engineers.</a:t>
            </a:r>
          </a:p>
          <a:p>
            <a:pPr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1600" u="sng" dirty="0" smtClean="0"/>
              <a:t>Delivered Smart</a:t>
            </a:r>
          </a:p>
          <a:p>
            <a:pPr>
              <a:defRPr/>
            </a:pPr>
            <a:r>
              <a:rPr lang="en-US" sz="1600" dirty="0" smtClean="0"/>
              <a:t>Data cable installers, I.T. field engineers, electricians, plumbers, pipe fitters, project managers. </a:t>
            </a:r>
          </a:p>
          <a:p>
            <a:pPr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1600" u="sng" dirty="0" smtClean="0"/>
              <a:t>Operated Smart</a:t>
            </a:r>
          </a:p>
          <a:p>
            <a:pPr>
              <a:defRPr/>
            </a:pPr>
            <a:r>
              <a:rPr lang="en-US" sz="1600" dirty="0" smtClean="0"/>
              <a:t>Customer service representatives, energy engineers, commissioning engineers, facility engineers, I.T. professionals.</a:t>
            </a:r>
          </a:p>
          <a:p>
            <a:pPr>
              <a:buFont typeface="+mj-lt"/>
              <a:buAutoNum type="arabicPeriod"/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74637"/>
            <a:ext cx="8139953" cy="38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42900" y="5230906"/>
            <a:ext cx="8534400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</a:rPr>
              <a:t>DougM@McKinstry.com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49624" y="274638"/>
            <a:ext cx="8413376" cy="868362"/>
          </a:xfrm>
        </p:spPr>
        <p:txBody>
          <a:bodyPr/>
          <a:lstStyle/>
          <a:p>
            <a:r>
              <a:rPr lang="en-US" sz="2400" dirty="0" smtClean="0"/>
              <a:t>Net Zero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 smtClean="0"/>
              <a:t>Efficient – </a:t>
            </a:r>
            <a:r>
              <a:rPr lang="en-US" sz="1800" dirty="0" smtClean="0"/>
              <a:t>Waste, Water, Energy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800" b="1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 smtClean="0"/>
              <a:t>Smart – </a:t>
            </a:r>
            <a:r>
              <a:rPr lang="en-US" sz="1800" dirty="0" smtClean="0"/>
              <a:t>Operations, Occupants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 smtClean="0"/>
              <a:t>Clean – </a:t>
            </a:r>
            <a:r>
              <a:rPr lang="en-US" sz="1800" dirty="0" smtClean="0"/>
              <a:t>Distributed Renewable Energy</a:t>
            </a:r>
          </a:p>
          <a:p>
            <a:pPr>
              <a:defRPr/>
            </a:pPr>
            <a:endParaRPr lang="en-US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When approached in this order, a </a:t>
            </a:r>
            <a:r>
              <a:rPr lang="en-US" sz="1800" b="1" i="1" dirty="0" smtClean="0"/>
              <a:t>NET ZERO BUILDING</a:t>
            </a:r>
            <a:r>
              <a:rPr lang="en-US" sz="1800" dirty="0" smtClean="0"/>
              <a:t> is possible.</a:t>
            </a:r>
            <a:endParaRPr lang="en-US" sz="1800" b="1" i="1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2492" y="3804109"/>
          <a:ext cx="8525910" cy="280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Smart Building Definition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690" y="2003610"/>
            <a:ext cx="74889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itchFamily="2" charset="2"/>
              <a:buNone/>
              <a:defRPr/>
            </a:pPr>
            <a:r>
              <a:rPr lang="en-US" sz="2000" i="1" dirty="0" smtClean="0">
                <a:solidFill>
                  <a:srgbClr val="FFFF99"/>
                </a:solidFill>
                <a:latin typeface="+mn-lt"/>
              </a:rPr>
              <a:t>A “Smart Building” integrates major building systems on a common network and shares information and functionality between systems to improve energy efficiency, operational effectiveness, and occupant satisfaction.*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7847" y="5513294"/>
            <a:ext cx="691178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050" i="1" dirty="0" smtClean="0"/>
              <a:t>* Lawrence Berkley Lab study released in August 2009</a:t>
            </a:r>
          </a:p>
          <a:p>
            <a:endParaRPr lang="en-US" dirty="0"/>
          </a:p>
        </p:txBody>
      </p:sp>
      <p:pic>
        <p:nvPicPr>
          <p:cNvPr id="5" name="Picture 2" descr="http://www.canberra.edu.au/__data/assets/image/0009/686070/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623" y="3683374"/>
            <a:ext cx="2906155" cy="2179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Smart Building Cost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936377"/>
            <a:ext cx="8229600" cy="3643304"/>
          </a:xfrm>
        </p:spPr>
        <p:txBody>
          <a:bodyPr/>
          <a:lstStyle/>
          <a:p>
            <a:pPr lvl="1">
              <a:defRPr/>
            </a:pPr>
            <a:endParaRPr lang="en-US" sz="1200" i="1" dirty="0" smtClean="0"/>
          </a:p>
          <a:p>
            <a:pPr>
              <a:defRPr/>
            </a:pPr>
            <a:r>
              <a:rPr lang="en-US" sz="1600" dirty="0" smtClean="0"/>
              <a:t>Smart Building improvements can:</a:t>
            </a:r>
          </a:p>
          <a:p>
            <a:pPr lvl="1">
              <a:defRPr/>
            </a:pPr>
            <a:r>
              <a:rPr lang="en-US" sz="1200" dirty="0" smtClean="0"/>
              <a:t>Reduce annual energy costs</a:t>
            </a:r>
          </a:p>
          <a:p>
            <a:pPr lvl="1">
              <a:defRPr/>
            </a:pPr>
            <a:endParaRPr lang="en-US" sz="1200" dirty="0" smtClean="0"/>
          </a:p>
          <a:p>
            <a:pPr lvl="1">
              <a:buNone/>
              <a:defRPr/>
            </a:pPr>
            <a:endParaRPr lang="en-US" sz="1200" dirty="0" smtClean="0"/>
          </a:p>
          <a:p>
            <a:pPr lvl="1">
              <a:defRPr/>
            </a:pPr>
            <a:endParaRPr lang="en-US" sz="1200" dirty="0" smtClean="0"/>
          </a:p>
          <a:p>
            <a:pPr lvl="1">
              <a:defRPr/>
            </a:pPr>
            <a:r>
              <a:rPr lang="en-US" sz="1200" dirty="0" smtClean="0"/>
              <a:t>Reduce annual operating costs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Investment required:</a:t>
            </a:r>
          </a:p>
          <a:p>
            <a:pPr lvl="1">
              <a:defRPr/>
            </a:pPr>
            <a:r>
              <a:rPr lang="en-US" sz="1200" dirty="0" smtClean="0"/>
              <a:t>Core building systems of </a:t>
            </a:r>
            <a:r>
              <a:rPr lang="en-US" sz="1200" b="1" dirty="0" smtClean="0"/>
              <a:t>$0.35/ sq. ft.</a:t>
            </a:r>
          </a:p>
          <a:p>
            <a:pPr lvl="1">
              <a:defRPr/>
            </a:pPr>
            <a:r>
              <a:rPr lang="en-US" sz="1200" dirty="0" smtClean="0"/>
              <a:t>Systems integration of </a:t>
            </a:r>
            <a:r>
              <a:rPr lang="en-US" sz="1200" b="1" dirty="0" smtClean="0"/>
              <a:t>$0.22/sq. ft.</a:t>
            </a:r>
          </a:p>
          <a:p>
            <a:pPr lvl="1">
              <a:defRPr/>
            </a:pPr>
            <a:r>
              <a:rPr lang="en-US" sz="1200" dirty="0" smtClean="0"/>
              <a:t>Enterprise operations of </a:t>
            </a:r>
            <a:r>
              <a:rPr lang="en-US" sz="1200" b="1" dirty="0" smtClean="0"/>
              <a:t>$0.29/sq. ft.</a:t>
            </a:r>
          </a:p>
          <a:p>
            <a:pPr lvl="1">
              <a:defRPr/>
            </a:pPr>
            <a:r>
              <a:rPr lang="en-US" sz="1200" b="1" dirty="0" smtClean="0"/>
              <a:t>Total investment of $0.88/sp. ft.</a:t>
            </a:r>
          </a:p>
          <a:p>
            <a:pPr lvl="1">
              <a:defRPr/>
            </a:pPr>
            <a:endParaRPr lang="en-US" sz="1200" dirty="0" smtClean="0"/>
          </a:p>
          <a:p>
            <a:pPr lvl="1">
              <a:buNone/>
              <a:defRPr/>
            </a:pPr>
            <a:r>
              <a:rPr lang="en-US" sz="1050" i="1" dirty="0" smtClean="0"/>
              <a:t>* Lawrence Berkley Lab study released in August 2009</a:t>
            </a:r>
          </a:p>
          <a:p>
            <a:pPr lvl="1">
              <a:buNone/>
              <a:defRPr/>
            </a:pPr>
            <a:endParaRPr lang="en-US" sz="1200" dirty="0"/>
          </a:p>
        </p:txBody>
      </p:sp>
      <p:sp>
        <p:nvSpPr>
          <p:cNvPr id="5" name="Down Arrow 4"/>
          <p:cNvSpPr/>
          <p:nvPr/>
        </p:nvSpPr>
        <p:spPr>
          <a:xfrm>
            <a:off x="3611874" y="2568388"/>
            <a:ext cx="921721" cy="7395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4%</a:t>
            </a:r>
            <a:endParaRPr lang="en-US" sz="1100" b="1" dirty="0"/>
          </a:p>
        </p:txBody>
      </p:sp>
      <p:sp>
        <p:nvSpPr>
          <p:cNvPr id="7" name="Down Arrow 6"/>
          <p:cNvSpPr/>
          <p:nvPr/>
        </p:nvSpPr>
        <p:spPr>
          <a:xfrm>
            <a:off x="3496660" y="3550025"/>
            <a:ext cx="1228960" cy="7126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12%</a:t>
            </a:r>
            <a:endParaRPr lang="en-US" sz="1100" b="1" dirty="0"/>
          </a:p>
        </p:txBody>
      </p:sp>
      <p:sp>
        <p:nvSpPr>
          <p:cNvPr id="10" name="Cube 9"/>
          <p:cNvSpPr/>
          <p:nvPr/>
        </p:nvSpPr>
        <p:spPr>
          <a:xfrm>
            <a:off x="5056094" y="2660900"/>
            <a:ext cx="1244131" cy="768100"/>
          </a:xfrm>
          <a:prstGeom prst="cub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$1.93/sq. ft.</a:t>
            </a:r>
            <a:endParaRPr lang="en-US" sz="1050" dirty="0"/>
          </a:p>
        </p:txBody>
      </p:sp>
      <p:sp>
        <p:nvSpPr>
          <p:cNvPr id="11" name="Cube 10"/>
          <p:cNvSpPr/>
          <p:nvPr/>
        </p:nvSpPr>
        <p:spPr>
          <a:xfrm>
            <a:off x="6991515" y="2814520"/>
            <a:ext cx="1251532" cy="576075"/>
          </a:xfrm>
          <a:prstGeom prst="cub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$1.85/sq. ft.</a:t>
            </a:r>
            <a:endParaRPr lang="en-US" sz="1050" dirty="0"/>
          </a:p>
        </p:txBody>
      </p:sp>
      <p:sp>
        <p:nvSpPr>
          <p:cNvPr id="12" name="Cube 11"/>
          <p:cNvSpPr/>
          <p:nvPr/>
        </p:nvSpPr>
        <p:spPr>
          <a:xfrm>
            <a:off x="4921625" y="3678632"/>
            <a:ext cx="1417006" cy="1056138"/>
          </a:xfrm>
          <a:prstGeom prst="cub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$3.70/sq. ft.</a:t>
            </a:r>
            <a:endParaRPr lang="en-US" sz="1050" dirty="0"/>
          </a:p>
        </p:txBody>
      </p:sp>
      <p:sp>
        <p:nvSpPr>
          <p:cNvPr id="13" name="Cube 12"/>
          <p:cNvSpPr/>
          <p:nvPr/>
        </p:nvSpPr>
        <p:spPr>
          <a:xfrm>
            <a:off x="6837895" y="3832252"/>
            <a:ext cx="1351364" cy="884851"/>
          </a:xfrm>
          <a:prstGeom prst="cub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$3.26/sq. ft.</a:t>
            </a:r>
            <a:endParaRPr lang="en-US" sz="105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38630" y="3006545"/>
            <a:ext cx="537670" cy="19202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77035" y="4043480"/>
            <a:ext cx="422455" cy="24579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611034" y="4706471"/>
            <a:ext cx="1303577" cy="1231095"/>
            <a:chOff x="6129820" y="278262"/>
            <a:chExt cx="2392004" cy="2247040"/>
          </a:xfrm>
        </p:grpSpPr>
        <p:sp>
          <p:nvSpPr>
            <p:cNvPr id="18" name="Oval 17"/>
            <p:cNvSpPr/>
            <p:nvPr/>
          </p:nvSpPr>
          <p:spPr>
            <a:xfrm>
              <a:off x="6129820" y="278262"/>
              <a:ext cx="2392004" cy="2247040"/>
            </a:xfrm>
            <a:prstGeom prst="ellipse">
              <a:avLst/>
            </a:prstGeom>
            <a:solidFill>
              <a:srgbClr val="6565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6480121" y="607333"/>
              <a:ext cx="1691402" cy="1588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Verdana" pitchFamily="34" charset="0"/>
                </a:rPr>
                <a:t>&lt; 2 Yr. Payback</a:t>
              </a:r>
              <a:endParaRPr lang="en-US" sz="1400" kern="1200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Smart Building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7475"/>
            <a:ext cx="8229600" cy="4343400"/>
          </a:xfrm>
        </p:spPr>
        <p:txBody>
          <a:bodyPr/>
          <a:lstStyle/>
          <a:p>
            <a:pPr>
              <a:buNone/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1600" u="sng" dirty="0" smtClean="0"/>
              <a:t>On Site</a:t>
            </a:r>
          </a:p>
          <a:p>
            <a:pPr>
              <a:defRPr/>
            </a:pPr>
            <a:r>
              <a:rPr lang="en-US" sz="1600" dirty="0" smtClean="0"/>
              <a:t>Networked Building Control Systems accessible via the internet through a single open source gateway.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Building performance “dashboards” with actionable information so building occupants and operators can further optimize building performance. </a:t>
            </a:r>
          </a:p>
          <a:p>
            <a:pPr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1600" u="sng" dirty="0" smtClean="0"/>
              <a:t>Off Site</a:t>
            </a:r>
          </a:p>
          <a:p>
            <a:pPr>
              <a:defRPr/>
            </a:pPr>
            <a:r>
              <a:rPr lang="en-US" sz="1600" dirty="0" smtClean="0"/>
              <a:t>Real time monitoring, verification, analysis and optimization of building performance.</a:t>
            </a:r>
          </a:p>
          <a:p>
            <a:pPr>
              <a:buFont typeface="+mj-lt"/>
              <a:buAutoNum type="arabicPeriod"/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Smart Building I.T. Architecture </a:t>
            </a:r>
            <a:endParaRPr lang="en-US" b="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750" y="3074988"/>
            <a:ext cx="28463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tabLst>
                <a:tab pos="341313" algn="l"/>
              </a:tabLst>
              <a:defRPr/>
            </a:pPr>
            <a:r>
              <a:rPr lang="en-US" u="sng" dirty="0">
                <a:latin typeface="+mn-lt"/>
                <a:cs typeface="Tahoma" pitchFamily="34" charset="0"/>
              </a:rPr>
              <a:t>Normalizing the Data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676525" y="1647825"/>
            <a:ext cx="6350635" cy="3986213"/>
            <a:chOff x="876300" y="438399"/>
            <a:chExt cx="8160087" cy="5195639"/>
          </a:xfrm>
        </p:grpSpPr>
        <p:pic>
          <p:nvPicPr>
            <p:cNvPr id="6" name="Picture 5" descr="computer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2660" y="486203"/>
              <a:ext cx="721616" cy="620485"/>
            </a:xfrm>
            <a:prstGeom prst="rect">
              <a:avLst/>
            </a:prstGeom>
          </p:spPr>
        </p:pic>
        <p:pic>
          <p:nvPicPr>
            <p:cNvPr id="7" name="Picture 6" descr="computer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02625" y="545803"/>
              <a:ext cx="721616" cy="620485"/>
            </a:xfrm>
            <a:prstGeom prst="rect">
              <a:avLst/>
            </a:prstGeom>
          </p:spPr>
        </p:pic>
        <p:pic>
          <p:nvPicPr>
            <p:cNvPr id="8" name="Picture 7" descr="laptop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43786" y="1560283"/>
              <a:ext cx="621793" cy="594361"/>
            </a:xfrm>
            <a:prstGeom prst="rect">
              <a:avLst/>
            </a:prstGeom>
          </p:spPr>
        </p:pic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2443163" y="2833688"/>
            <a:ext cx="5260975" cy="1076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4" name="Visio" r:id="rId5" imgW="5290261" imgH="1110299" progId="">
                    <p:embed/>
                  </p:oleObj>
                </mc:Choice>
                <mc:Fallback>
                  <p:oleObj name="Visio" r:id="rId5" imgW="5290261" imgH="1110299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3163" y="2833688"/>
                          <a:ext cx="5260975" cy="1076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 descr="computer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5339" y="2420694"/>
              <a:ext cx="721616" cy="620485"/>
            </a:xfrm>
            <a:prstGeom prst="rect">
              <a:avLst/>
            </a:prstGeom>
          </p:spPr>
        </p:pic>
        <p:pic>
          <p:nvPicPr>
            <p:cNvPr id="13" name="Picture 12" descr="web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29155" y="2396798"/>
              <a:ext cx="569979" cy="569979"/>
            </a:xfrm>
            <a:prstGeom prst="rect">
              <a:avLst/>
            </a:prstGeom>
          </p:spPr>
        </p:pic>
        <p:graphicFrame>
          <p:nvGraphicFramePr>
            <p:cNvPr id="14" name="Object 17"/>
            <p:cNvGraphicFramePr>
              <a:graphicFrameLocks noChangeAspect="1"/>
            </p:cNvGraphicFramePr>
            <p:nvPr/>
          </p:nvGraphicFramePr>
          <p:xfrm>
            <a:off x="1908175" y="1203325"/>
            <a:ext cx="6000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5" name="Visio" r:id="rId8" imgW="1211241" imgH="1114439" progId="">
                    <p:embed/>
                  </p:oleObj>
                </mc:Choice>
                <mc:Fallback>
                  <p:oleObj name="Visio" r:id="rId8" imgW="1211241" imgH="1114439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175" y="1203325"/>
                          <a:ext cx="60007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Elbow Connector 43"/>
            <p:cNvCxnSpPr>
              <a:stCxn id="6" idx="3"/>
              <a:endCxn id="32" idx="0"/>
            </p:cNvCxnSpPr>
            <p:nvPr/>
          </p:nvCxnSpPr>
          <p:spPr>
            <a:xfrm>
              <a:off x="2575469" y="796363"/>
              <a:ext cx="795529" cy="1686358"/>
            </a:xfrm>
            <a:prstGeom prst="bentConnector2">
              <a:avLst/>
            </a:prstGeom>
            <a:ln w="254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endCxn id="32" idx="0"/>
            </p:cNvCxnSpPr>
            <p:nvPr/>
          </p:nvCxnSpPr>
          <p:spPr>
            <a:xfrm rot="16200000" flipH="1">
              <a:off x="2417960" y="1529682"/>
              <a:ext cx="1069750" cy="836325"/>
            </a:xfrm>
            <a:prstGeom prst="bentConnector3">
              <a:avLst>
                <a:gd name="adj1" fmla="val 1024"/>
              </a:avLst>
            </a:prstGeom>
            <a:ln w="254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3" idx="1"/>
            </p:cNvCxnSpPr>
            <p:nvPr/>
          </p:nvCxnSpPr>
          <p:spPr>
            <a:xfrm rot="10800000">
              <a:off x="2563230" y="1543326"/>
              <a:ext cx="1966384" cy="1138033"/>
            </a:xfrm>
            <a:prstGeom prst="bentConnector3">
              <a:avLst>
                <a:gd name="adj1" fmla="val 16586"/>
              </a:avLst>
            </a:prstGeom>
            <a:ln w="254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30" idx="0"/>
            </p:cNvCxnSpPr>
            <p:nvPr/>
          </p:nvCxnSpPr>
          <p:spPr>
            <a:xfrm rot="5400000">
              <a:off x="6566432" y="3688030"/>
              <a:ext cx="279336" cy="408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computer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86419" y="3811343"/>
              <a:ext cx="721616" cy="620485"/>
            </a:xfrm>
            <a:prstGeom prst="rect">
              <a:avLst/>
            </a:prstGeom>
          </p:spPr>
        </p:pic>
        <p:cxnSp>
          <p:nvCxnSpPr>
            <p:cNvPr id="20" name="Shape 92"/>
            <p:cNvCxnSpPr>
              <a:stCxn id="28" idx="0"/>
            </p:cNvCxnSpPr>
            <p:nvPr/>
          </p:nvCxnSpPr>
          <p:spPr>
            <a:xfrm rot="16200000" flipV="1">
              <a:off x="2217126" y="4040836"/>
              <a:ext cx="1057336" cy="6119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hape 92"/>
            <p:cNvCxnSpPr>
              <a:stCxn id="32" idx="1"/>
              <a:endCxn id="28" idx="1"/>
            </p:cNvCxnSpPr>
            <p:nvPr/>
          </p:nvCxnSpPr>
          <p:spPr>
            <a:xfrm rot="10800000" flipV="1">
              <a:off x="1559640" y="2712397"/>
              <a:ext cx="1303443" cy="2379524"/>
            </a:xfrm>
            <a:prstGeom prst="bentConnector3">
              <a:avLst>
                <a:gd name="adj1" fmla="val 117572"/>
              </a:avLst>
            </a:prstGeom>
            <a:ln w="28575">
              <a:solidFill>
                <a:srgbClr val="FFC000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120"/>
            <p:cNvCxnSpPr>
              <a:stCxn id="13" idx="0"/>
              <a:endCxn id="7" idx="1"/>
            </p:cNvCxnSpPr>
            <p:nvPr/>
          </p:nvCxnSpPr>
          <p:spPr>
            <a:xfrm rot="5400000" flipH="1" flipV="1">
              <a:off x="5237739" y="431777"/>
              <a:ext cx="1539448" cy="2388627"/>
            </a:xfrm>
            <a:prstGeom prst="bentConnector2">
              <a:avLst/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123"/>
            <p:cNvCxnSpPr>
              <a:stCxn id="13" idx="0"/>
              <a:endCxn id="8" idx="1"/>
            </p:cNvCxnSpPr>
            <p:nvPr/>
          </p:nvCxnSpPr>
          <p:spPr>
            <a:xfrm rot="5400000" flipH="1" flipV="1">
              <a:off x="5759890" y="911095"/>
              <a:ext cx="537979" cy="2431463"/>
            </a:xfrm>
            <a:prstGeom prst="bentConnector2">
              <a:avLst/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375160" y="1183293"/>
              <a:ext cx="371247" cy="3083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or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47728" y="2575833"/>
              <a:ext cx="1060705" cy="2172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b="1" dirty="0">
                  <a:latin typeface="+mn-lt"/>
                </a:rPr>
                <a:t>Internet</a:t>
              </a:r>
              <a:endParaRPr lang="en-US" sz="8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61452" y="973068"/>
              <a:ext cx="1174935" cy="1083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 smtClean="0">
                  <a:latin typeface="+mn-lt"/>
                </a:rPr>
                <a:t>Remote/ offsite </a:t>
              </a:r>
              <a:r>
                <a:rPr lang="en-US" sz="800" dirty="0">
                  <a:latin typeface="+mn-lt"/>
                </a:rPr>
                <a:t>desktop or laptop.  Access is via the </a:t>
              </a:r>
              <a:r>
                <a:rPr lang="en-US" sz="800" dirty="0" smtClean="0">
                  <a:latin typeface="+mn-lt"/>
                </a:rPr>
                <a:t>Internet</a:t>
              </a:r>
              <a:endParaRPr lang="en-US" sz="800" dirty="0">
                <a:latin typeface="+mn-lt"/>
              </a:endParaRPr>
            </a:p>
          </p:txBody>
        </p:sp>
        <p:sp>
          <p:nvSpPr>
            <p:cNvPr id="27" name="TextBox 141"/>
            <p:cNvSpPr txBox="1">
              <a:spLocks noChangeArrowheads="1"/>
            </p:cNvSpPr>
            <p:nvPr/>
          </p:nvSpPr>
          <p:spPr bwMode="auto">
            <a:xfrm>
              <a:off x="7869495" y="2553196"/>
              <a:ext cx="995363" cy="60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dirty="0" smtClean="0"/>
                <a:t>Workstation Connected to Ethernet</a:t>
              </a:r>
              <a:endParaRPr lang="en-US" sz="8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559640" y="4572563"/>
              <a:ext cx="2376387" cy="1036645"/>
            </a:xfrm>
            <a:prstGeom prst="roundRect">
              <a:avLst/>
            </a:prstGeom>
            <a:noFill/>
            <a:ln w="34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Smart Equipment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974295" y="4597393"/>
              <a:ext cx="2374348" cy="1036645"/>
            </a:xfrm>
            <a:prstGeom prst="roundRect">
              <a:avLst/>
            </a:prstGeom>
            <a:noFill/>
            <a:ln w="34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Disparate Systems</a:t>
              </a:r>
            </a:p>
          </p:txBody>
        </p:sp>
        <p:pic>
          <p:nvPicPr>
            <p:cNvPr id="30" name="Picture 29" descr="computer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42824" y="3829141"/>
              <a:ext cx="721616" cy="620485"/>
            </a:xfrm>
            <a:prstGeom prst="rect">
              <a:avLst/>
            </a:prstGeom>
          </p:spPr>
        </p:pic>
        <p:cxnSp>
          <p:nvCxnSpPr>
            <p:cNvPr id="31" name="Elbow Connector 30"/>
            <p:cNvCxnSpPr/>
            <p:nvPr/>
          </p:nvCxnSpPr>
          <p:spPr>
            <a:xfrm rot="16200000" flipH="1">
              <a:off x="6628536" y="4478417"/>
              <a:ext cx="151049" cy="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2863083" y="2482720"/>
              <a:ext cx="1013790" cy="4572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/>
                <a:t>Integration Platform</a:t>
              </a:r>
            </a:p>
          </p:txBody>
        </p:sp>
        <p:cxnSp>
          <p:nvCxnSpPr>
            <p:cNvPr id="33" name="Elbow Connector 32"/>
            <p:cNvCxnSpPr/>
            <p:nvPr/>
          </p:nvCxnSpPr>
          <p:spPr>
            <a:xfrm rot="16200000" flipH="1">
              <a:off x="5460725" y="4473245"/>
              <a:ext cx="153117" cy="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876300" y="438399"/>
              <a:ext cx="3657394" cy="1580831"/>
            </a:xfrm>
            <a:prstGeom prst="roundRect">
              <a:avLst/>
            </a:prstGeom>
            <a:noFill/>
            <a:ln w="34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/>
                <a:t>Web-based</a:t>
              </a:r>
            </a:p>
            <a:p>
              <a:pPr>
                <a:defRPr/>
              </a:pPr>
              <a:r>
                <a:rPr lang="en-US" sz="1000" dirty="0"/>
                <a:t>Enterprise</a:t>
              </a:r>
            </a:p>
            <a:p>
              <a:pPr>
                <a:defRPr/>
              </a:pPr>
              <a:r>
                <a:rPr lang="en-US" sz="1000" dirty="0"/>
                <a:t>Platform</a:t>
              </a:r>
            </a:p>
          </p:txBody>
        </p:sp>
      </p:grpSp>
      <p:pic>
        <p:nvPicPr>
          <p:cNvPr id="35" name="Picture 7" descr="Process"/>
          <p:cNvPicPr>
            <a:picLocks noChangeAspect="1" noChangeArrowheads="1"/>
          </p:cNvPicPr>
          <p:nvPr/>
        </p:nvPicPr>
        <p:blipFill>
          <a:blip r:embed="rId10" cstate="print">
            <a:lum bright="22000"/>
          </a:blip>
          <a:srcRect/>
          <a:stretch>
            <a:fillRect/>
          </a:stretch>
        </p:blipFill>
        <p:spPr bwMode="auto">
          <a:xfrm>
            <a:off x="8143665" y="1124700"/>
            <a:ext cx="644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0" name="Picture 8" descr="C:\Documents and Settings\pattym\Local Settings\Temporary Internet Files\Content.IE5\224KTSDQ\MC90044145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525" y="2789238"/>
            <a:ext cx="1422400" cy="11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868362"/>
          </a:xfrm>
        </p:spPr>
        <p:txBody>
          <a:bodyPr/>
          <a:lstStyle/>
          <a:p>
            <a:r>
              <a:rPr lang="en-US" b="0" dirty="0" smtClean="0"/>
              <a:t>Smart Building Information Platform</a:t>
            </a:r>
          </a:p>
        </p:txBody>
      </p:sp>
      <p:pic>
        <p:nvPicPr>
          <p:cNvPr id="15" name="Picture 14" descr="computer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93000"/>
          </a:blip>
          <a:stretch>
            <a:fillRect/>
          </a:stretch>
        </p:blipFill>
        <p:spPr>
          <a:xfrm>
            <a:off x="899178" y="2840511"/>
            <a:ext cx="721616" cy="620485"/>
          </a:xfrm>
          <a:prstGeom prst="rect">
            <a:avLst/>
          </a:prstGeom>
        </p:spPr>
      </p:pic>
      <p:graphicFrame>
        <p:nvGraphicFramePr>
          <p:cNvPr id="17" name="Object 17">
            <a:hlinkClick r:id="rId6"/>
          </p:cNvPr>
          <p:cNvGraphicFramePr>
            <a:graphicFrameLocks noChangeAspect="1"/>
          </p:cNvGraphicFramePr>
          <p:nvPr/>
        </p:nvGraphicFramePr>
        <p:xfrm>
          <a:off x="1589088" y="2925763"/>
          <a:ext cx="6000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7" imgW="1211241" imgH="1114439" progId="">
                  <p:embed/>
                </p:oleObj>
              </mc:Choice>
              <mc:Fallback>
                <p:oleObj name="Visio" r:id="rId7" imgW="1211241" imgH="1114439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2925763"/>
                        <a:ext cx="6000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83541" y="3012141"/>
            <a:ext cx="3832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Information Platform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4917" y="2810933"/>
            <a:ext cx="6433527" cy="709738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cxnSp>
        <p:nvCxnSpPr>
          <p:cNvPr id="69" name="Straight Connector 68"/>
          <p:cNvCxnSpPr/>
          <p:nvPr/>
        </p:nvCxnSpPr>
        <p:spPr>
          <a:xfrm rot="16200000" flipH="1">
            <a:off x="6126956" y="3907632"/>
            <a:ext cx="701675" cy="1588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8" name="TextBox 71"/>
          <p:cNvSpPr txBox="1">
            <a:spLocks noChangeArrowheads="1"/>
          </p:cNvSpPr>
          <p:nvPr/>
        </p:nvSpPr>
        <p:spPr bwMode="auto">
          <a:xfrm>
            <a:off x="1739900" y="4225925"/>
            <a:ext cx="169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Facility Information</a:t>
            </a:r>
          </a:p>
        </p:txBody>
      </p:sp>
      <p:sp>
        <p:nvSpPr>
          <p:cNvPr id="2059" name="TextBox 96"/>
          <p:cNvSpPr txBox="1">
            <a:spLocks noChangeArrowheads="1"/>
          </p:cNvSpPr>
          <p:nvPr/>
        </p:nvSpPr>
        <p:spPr bwMode="auto">
          <a:xfrm>
            <a:off x="5661025" y="4224338"/>
            <a:ext cx="169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Energy Information</a:t>
            </a:r>
          </a:p>
        </p:txBody>
      </p:sp>
      <p:cxnSp>
        <p:nvCxnSpPr>
          <p:cNvPr id="99" name="Straight Connector 98"/>
          <p:cNvCxnSpPr/>
          <p:nvPr/>
        </p:nvCxnSpPr>
        <p:spPr>
          <a:xfrm rot="16200000" flipH="1">
            <a:off x="2158206" y="3906044"/>
            <a:ext cx="701675" cy="1588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Double Bracket 99"/>
          <p:cNvSpPr/>
          <p:nvPr/>
        </p:nvSpPr>
        <p:spPr>
          <a:xfrm rot="5400000">
            <a:off x="1948657" y="3345656"/>
            <a:ext cx="1214438" cy="3679825"/>
          </a:xfrm>
          <a:prstGeom prst="bracketPair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Double Bracket 101"/>
          <p:cNvSpPr/>
          <p:nvPr/>
        </p:nvSpPr>
        <p:spPr>
          <a:xfrm rot="5400000">
            <a:off x="5912644" y="3344069"/>
            <a:ext cx="1214437" cy="3679825"/>
          </a:xfrm>
          <a:prstGeom prst="bracketPair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3" name="Picture 55" descr="Technology"/>
          <p:cNvPicPr>
            <a:picLocks noChangeAspect="1" noChangeArrowheads="1"/>
          </p:cNvPicPr>
          <p:nvPr/>
        </p:nvPicPr>
        <p:blipFill>
          <a:blip r:embed="rId9" cstate="print">
            <a:lum bright="22000"/>
          </a:blip>
          <a:srcRect/>
          <a:stretch>
            <a:fillRect/>
          </a:stretch>
        </p:blipFill>
        <p:spPr bwMode="auto">
          <a:xfrm>
            <a:off x="7953375" y="409575"/>
            <a:ext cx="7667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TextBox 71"/>
          <p:cNvSpPr txBox="1">
            <a:spLocks noChangeArrowheads="1"/>
          </p:cNvSpPr>
          <p:nvPr/>
        </p:nvSpPr>
        <p:spPr bwMode="auto">
          <a:xfrm>
            <a:off x="503238" y="5224463"/>
            <a:ext cx="169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Environmental  Management</a:t>
            </a:r>
          </a:p>
        </p:txBody>
      </p:sp>
      <p:sp>
        <p:nvSpPr>
          <p:cNvPr id="2067" name="TextBox 71"/>
          <p:cNvSpPr txBox="1">
            <a:spLocks noChangeArrowheads="1"/>
          </p:cNvSpPr>
          <p:nvPr/>
        </p:nvSpPr>
        <p:spPr bwMode="auto">
          <a:xfrm>
            <a:off x="2787650" y="4745038"/>
            <a:ext cx="169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Issue / Work Order Management</a:t>
            </a:r>
          </a:p>
        </p:txBody>
      </p:sp>
      <p:sp>
        <p:nvSpPr>
          <p:cNvPr id="2068" name="TextBox 71"/>
          <p:cNvSpPr txBox="1">
            <a:spLocks noChangeArrowheads="1"/>
          </p:cNvSpPr>
          <p:nvPr/>
        </p:nvSpPr>
        <p:spPr bwMode="auto">
          <a:xfrm>
            <a:off x="1824038" y="5427663"/>
            <a:ext cx="2217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Asset Management</a:t>
            </a:r>
          </a:p>
        </p:txBody>
      </p:sp>
      <p:sp>
        <p:nvSpPr>
          <p:cNvPr id="2069" name="TextBox 71"/>
          <p:cNvSpPr txBox="1">
            <a:spLocks noChangeArrowheads="1"/>
          </p:cNvSpPr>
          <p:nvPr/>
        </p:nvSpPr>
        <p:spPr bwMode="auto">
          <a:xfrm>
            <a:off x="2733675" y="5241925"/>
            <a:ext cx="169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Facility Condition Assessment</a:t>
            </a:r>
          </a:p>
        </p:txBody>
      </p:sp>
      <p:sp>
        <p:nvSpPr>
          <p:cNvPr id="2070" name="TextBox 71"/>
          <p:cNvSpPr txBox="1">
            <a:spLocks noChangeArrowheads="1"/>
          </p:cNvSpPr>
          <p:nvPr/>
        </p:nvSpPr>
        <p:spPr bwMode="auto">
          <a:xfrm>
            <a:off x="1812925" y="4673600"/>
            <a:ext cx="1190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A/P Integration</a:t>
            </a:r>
          </a:p>
        </p:txBody>
      </p:sp>
      <p:sp>
        <p:nvSpPr>
          <p:cNvPr id="2071" name="TextBox 71"/>
          <p:cNvSpPr txBox="1">
            <a:spLocks noChangeArrowheads="1"/>
          </p:cNvSpPr>
          <p:nvPr/>
        </p:nvSpPr>
        <p:spPr bwMode="auto">
          <a:xfrm>
            <a:off x="712788" y="4733925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Vendor Management</a:t>
            </a:r>
          </a:p>
        </p:txBody>
      </p:sp>
      <p:sp>
        <p:nvSpPr>
          <p:cNvPr id="2072" name="TextBox 71"/>
          <p:cNvSpPr txBox="1">
            <a:spLocks noChangeArrowheads="1"/>
          </p:cNvSpPr>
          <p:nvPr/>
        </p:nvSpPr>
        <p:spPr bwMode="auto">
          <a:xfrm>
            <a:off x="1751013" y="5049838"/>
            <a:ext cx="16970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LEED Documentation</a:t>
            </a:r>
          </a:p>
        </p:txBody>
      </p:sp>
      <p:sp>
        <p:nvSpPr>
          <p:cNvPr id="2073" name="TextBox 71"/>
          <p:cNvSpPr txBox="1">
            <a:spLocks noChangeArrowheads="1"/>
          </p:cNvSpPr>
          <p:nvPr/>
        </p:nvSpPr>
        <p:spPr bwMode="auto">
          <a:xfrm>
            <a:off x="4878388" y="5162550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Building Performance Optimization</a:t>
            </a:r>
          </a:p>
        </p:txBody>
      </p:sp>
      <p:sp>
        <p:nvSpPr>
          <p:cNvPr id="2074" name="TextBox 71"/>
          <p:cNvSpPr txBox="1">
            <a:spLocks noChangeArrowheads="1"/>
          </p:cNvSpPr>
          <p:nvPr/>
        </p:nvSpPr>
        <p:spPr bwMode="auto">
          <a:xfrm>
            <a:off x="6989763" y="4665663"/>
            <a:ext cx="135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Energy Management</a:t>
            </a:r>
          </a:p>
        </p:txBody>
      </p:sp>
      <p:sp>
        <p:nvSpPr>
          <p:cNvPr id="2075" name="TextBox 71"/>
          <p:cNvSpPr txBox="1">
            <a:spLocks noChangeArrowheads="1"/>
          </p:cNvSpPr>
          <p:nvPr/>
        </p:nvSpPr>
        <p:spPr bwMode="auto">
          <a:xfrm>
            <a:off x="5989638" y="4987925"/>
            <a:ext cx="1416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Utility Bill Analysis</a:t>
            </a:r>
          </a:p>
        </p:txBody>
      </p:sp>
      <p:sp>
        <p:nvSpPr>
          <p:cNvPr id="2076" name="TextBox 71"/>
          <p:cNvSpPr txBox="1">
            <a:spLocks noChangeArrowheads="1"/>
          </p:cNvSpPr>
          <p:nvPr/>
        </p:nvSpPr>
        <p:spPr bwMode="auto">
          <a:xfrm>
            <a:off x="4962525" y="4648200"/>
            <a:ext cx="1235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Monitor Based Commissioning</a:t>
            </a:r>
          </a:p>
        </p:txBody>
      </p:sp>
      <p:sp>
        <p:nvSpPr>
          <p:cNvPr id="2077" name="TextBox 71"/>
          <p:cNvSpPr txBox="1">
            <a:spLocks noChangeArrowheads="1"/>
          </p:cNvSpPr>
          <p:nvPr/>
        </p:nvSpPr>
        <p:spPr bwMode="auto">
          <a:xfrm>
            <a:off x="7005638" y="5156200"/>
            <a:ext cx="110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Building System Live Data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7169150" y="3165477"/>
            <a:ext cx="670485" cy="8029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 flipV="1">
            <a:off x="2303463" y="1581150"/>
            <a:ext cx="2032000" cy="1206500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2279650" y="2166938"/>
            <a:ext cx="2630488" cy="609600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82" name="Picture 85" descr="C:\Documents and Settings\pattym\My Documents\My Pictures\Microsoft Clip Organizer\00439836.png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4184650" y="1189038"/>
            <a:ext cx="73501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86" descr="C:\Documents and Settings\pattym\Local Settings\Temporary Internet Files\Content.IE5\WSD7KXKB\MC900431540[1].png"/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4887913" y="1660525"/>
            <a:ext cx="9683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88" descr="C:\Documents and Settings\pattym\Local Settings\Temporary Internet Files\Content.IE5\224KTSDQ\MC910216366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60863" y="1296988"/>
            <a:ext cx="2413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89" descr="C:\Documents and Settings\pattym\Local Settings\Temporary Internet Files\Content.IE5\WSD7KXKB\MC910216355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1449431">
            <a:off x="4467225" y="1512888"/>
            <a:ext cx="3254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9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27891">
            <a:off x="5251450" y="1763713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4668838" y="1200150"/>
            <a:ext cx="15700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Client Portals</a:t>
            </a:r>
          </a:p>
        </p:txBody>
      </p:sp>
      <p:grpSp>
        <p:nvGrpSpPr>
          <p:cNvPr id="2088" name="Group 102"/>
          <p:cNvGrpSpPr>
            <a:grpSpLocks/>
          </p:cNvGrpSpPr>
          <p:nvPr/>
        </p:nvGrpSpPr>
        <p:grpSpPr bwMode="auto">
          <a:xfrm>
            <a:off x="6064250" y="1243013"/>
            <a:ext cx="1296988" cy="1001712"/>
            <a:chOff x="6133195" y="1184717"/>
            <a:chExt cx="1762125" cy="1409700"/>
          </a:xfrm>
        </p:grpSpPr>
        <p:pic>
          <p:nvPicPr>
            <p:cNvPr id="2091" name="Picture 92" descr="C:\Documents and Settings\pattym\My Documents\My Pictures\Microsoft Clip Organizer\00432517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133195" y="1184717"/>
              <a:ext cx="1762125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92" name="Group 96"/>
            <p:cNvGrpSpPr>
              <a:grpSpLocks/>
            </p:cNvGrpSpPr>
            <p:nvPr/>
          </p:nvGrpSpPr>
          <p:grpSpPr bwMode="auto">
            <a:xfrm>
              <a:off x="6215605" y="1300292"/>
              <a:ext cx="1620455" cy="979921"/>
              <a:chOff x="533400" y="3626804"/>
              <a:chExt cx="5410200" cy="3231196"/>
            </a:xfrm>
          </p:grpSpPr>
          <p:pic>
            <p:nvPicPr>
              <p:cNvPr id="2093" name="Picture 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33400" y="3626804"/>
                <a:ext cx="5410200" cy="3231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4" name="Picture 6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914399" y="4876800"/>
                <a:ext cx="2669735" cy="1147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4" name="TextBox 103"/>
          <p:cNvSpPr txBox="1"/>
          <p:nvPr/>
        </p:nvSpPr>
        <p:spPr>
          <a:xfrm>
            <a:off x="7690504" y="3496235"/>
            <a:ext cx="1287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+mj-lt"/>
              </a:rPr>
              <a:t>Analysis</a:t>
            </a:r>
            <a:endParaRPr lang="en-US" sz="1400" dirty="0">
              <a:latin typeface="+mj-l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2138084" y="1748121"/>
            <a:ext cx="1210234" cy="887505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64977" y="1244974"/>
            <a:ext cx="1940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+mj-lt"/>
              </a:rPr>
              <a:t>Utility/Smart Grid</a:t>
            </a:r>
            <a:endParaRPr lang="en-US" sz="1400" dirty="0">
              <a:latin typeface="+mj-lt"/>
            </a:endParaRPr>
          </a:p>
        </p:txBody>
      </p:sp>
      <p:sp>
        <p:nvSpPr>
          <p:cNvPr id="79" name="Cloud 78"/>
          <p:cNvSpPr/>
          <p:nvPr/>
        </p:nvSpPr>
        <p:spPr>
          <a:xfrm>
            <a:off x="2224088" y="1897063"/>
            <a:ext cx="2303462" cy="7667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Smart Building: Information Enables Action</a:t>
            </a:r>
            <a:endParaRPr lang="en-US" b="0" dirty="0"/>
          </a:p>
        </p:txBody>
      </p:sp>
      <p:pic>
        <p:nvPicPr>
          <p:cNvPr id="4" name="Picture 4" descr="http://www.visuallee.com/weblog/images/client_mee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92250" y="4005075"/>
            <a:ext cx="971671" cy="971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http://www.utilityweek.co.uk/features/24%20Calculator%20(iStock)MAI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2790" y="1623965"/>
            <a:ext cx="944691" cy="944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_6726.jpg"/>
          <p:cNvPicPr>
            <a:picLocks noChangeAspect="1"/>
          </p:cNvPicPr>
          <p:nvPr/>
        </p:nvPicPr>
        <p:blipFill>
          <a:blip r:embed="rId4" cstate="screen">
            <a:lum contrast="6000"/>
          </a:blip>
          <a:srcRect/>
          <a:stretch>
            <a:fillRect/>
          </a:stretch>
        </p:blipFill>
        <p:spPr>
          <a:xfrm>
            <a:off x="4003245" y="4857305"/>
            <a:ext cx="914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15440" y="1508750"/>
            <a:ext cx="935569" cy="889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://bluenet.mckinstry.com/corporateservices/marcomm/Photos/workers%20(6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84385" y="4120290"/>
            <a:ext cx="994387" cy="97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/>
          <p:cNvSpPr/>
          <p:nvPr/>
        </p:nvSpPr>
        <p:spPr>
          <a:xfrm>
            <a:off x="5109670" y="1854395"/>
            <a:ext cx="1173101" cy="1115908"/>
          </a:xfrm>
          <a:prstGeom prst="ellipse">
            <a:avLst/>
          </a:prstGeom>
          <a:solidFill>
            <a:srgbClr val="0057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Reporting</a:t>
            </a:r>
            <a:endParaRPr lang="en-US" sz="900" dirty="0"/>
          </a:p>
        </p:txBody>
      </p:sp>
      <p:sp>
        <p:nvSpPr>
          <p:cNvPr id="12" name="Oval 11"/>
          <p:cNvSpPr/>
          <p:nvPr/>
        </p:nvSpPr>
        <p:spPr>
          <a:xfrm>
            <a:off x="5032860" y="3121760"/>
            <a:ext cx="1173101" cy="1115908"/>
          </a:xfrm>
          <a:prstGeom prst="ellipse">
            <a:avLst/>
          </a:prstGeom>
          <a:solidFill>
            <a:srgbClr val="00658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/>
              <a:t>Procedure Implemented</a:t>
            </a:r>
          </a:p>
        </p:txBody>
      </p:sp>
      <p:sp>
        <p:nvSpPr>
          <p:cNvPr id="13" name="Oval 12"/>
          <p:cNvSpPr/>
          <p:nvPr/>
        </p:nvSpPr>
        <p:spPr>
          <a:xfrm>
            <a:off x="3880710" y="3697835"/>
            <a:ext cx="1173101" cy="1115908"/>
          </a:xfrm>
          <a:prstGeom prst="ellipse">
            <a:avLst/>
          </a:prstGeom>
          <a:solidFill>
            <a:srgbClr val="3B566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Dispatch / </a:t>
            </a:r>
            <a:endParaRPr lang="en-US" sz="900" dirty="0"/>
          </a:p>
          <a:p>
            <a:pPr algn="ctr">
              <a:defRPr/>
            </a:pPr>
            <a:r>
              <a:rPr lang="en-US" sz="900" dirty="0" smtClean="0"/>
              <a:t>Notification</a:t>
            </a:r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>
            <a:off x="2613345" y="3160165"/>
            <a:ext cx="1173101" cy="1115908"/>
          </a:xfrm>
          <a:prstGeom prst="ellipse">
            <a:avLst/>
          </a:prstGeom>
          <a:solidFill>
            <a:srgbClr val="3B566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Resolution</a:t>
            </a:r>
            <a:endParaRPr lang="en-US" sz="900" dirty="0"/>
          </a:p>
        </p:txBody>
      </p:sp>
      <p:sp>
        <p:nvSpPr>
          <p:cNvPr id="15" name="Oval 14"/>
          <p:cNvSpPr/>
          <p:nvPr/>
        </p:nvSpPr>
        <p:spPr>
          <a:xfrm>
            <a:off x="2592394" y="1931205"/>
            <a:ext cx="1173101" cy="1115908"/>
          </a:xfrm>
          <a:prstGeom prst="ellipse">
            <a:avLst/>
          </a:prstGeom>
          <a:solidFill>
            <a:srgbClr val="4F64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Measurement &amp; Verification</a:t>
            </a:r>
            <a:endParaRPr lang="en-US" sz="900" dirty="0"/>
          </a:p>
        </p:txBody>
      </p:sp>
      <p:sp>
        <p:nvSpPr>
          <p:cNvPr id="16" name="Oval 15"/>
          <p:cNvSpPr/>
          <p:nvPr/>
        </p:nvSpPr>
        <p:spPr>
          <a:xfrm>
            <a:off x="3842305" y="1160942"/>
            <a:ext cx="1173101" cy="111590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Identification</a:t>
            </a:r>
            <a:endParaRPr lang="en-US" sz="1100" dirty="0"/>
          </a:p>
        </p:txBody>
      </p:sp>
      <p:sp>
        <p:nvSpPr>
          <p:cNvPr id="18" name="Circular Arrow 17"/>
          <p:cNvSpPr/>
          <p:nvPr/>
        </p:nvSpPr>
        <p:spPr>
          <a:xfrm rot="20074742">
            <a:off x="4835798" y="1300807"/>
            <a:ext cx="925512" cy="12588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07236"/>
              <a:gd name="adj5" fmla="val 125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1823839">
            <a:off x="5479768" y="2616502"/>
            <a:ext cx="925513" cy="12588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07236"/>
              <a:gd name="adj5" fmla="val 125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ular Arrow 19"/>
          <p:cNvSpPr/>
          <p:nvPr/>
        </p:nvSpPr>
        <p:spPr>
          <a:xfrm rot="5400000">
            <a:off x="4661878" y="3607958"/>
            <a:ext cx="925513" cy="12588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07236"/>
              <a:gd name="adj5" fmla="val 125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rot="9088361">
            <a:off x="3164914" y="3535556"/>
            <a:ext cx="927100" cy="12588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07236"/>
              <a:gd name="adj5" fmla="val 125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rot="12008209">
            <a:off x="2382740" y="2320873"/>
            <a:ext cx="925512" cy="12588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07236"/>
              <a:gd name="adj5" fmla="val 125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ircular Arrow 22"/>
          <p:cNvSpPr/>
          <p:nvPr/>
        </p:nvSpPr>
        <p:spPr>
          <a:xfrm rot="15710249">
            <a:off x="3261814" y="1157908"/>
            <a:ext cx="925512" cy="12588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07236"/>
              <a:gd name="adj5" fmla="val 125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6" descr="People"/>
          <p:cNvPicPr>
            <a:picLocks noChangeAspect="1" noChangeArrowheads="1"/>
          </p:cNvPicPr>
          <p:nvPr/>
        </p:nvPicPr>
        <p:blipFill>
          <a:blip r:embed="rId8" cstate="print">
            <a:lum bright="22000"/>
          </a:blip>
          <a:srcRect/>
          <a:stretch>
            <a:fillRect/>
          </a:stretch>
        </p:blipFill>
        <p:spPr bwMode="auto">
          <a:xfrm>
            <a:off x="8066855" y="1086295"/>
            <a:ext cx="81756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Achieving Smart Building Outcomes</a:t>
            </a:r>
            <a:endParaRPr lang="en-US" b="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3999" y="1397000"/>
          <a:ext cx="631563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Kinstry Block Master">
  <a:themeElements>
    <a:clrScheme name="McKinstry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0415F"/>
      </a:accent1>
      <a:accent2>
        <a:srgbClr val="000000"/>
      </a:accent2>
      <a:accent3>
        <a:srgbClr val="AFBD22"/>
      </a:accent3>
      <a:accent4>
        <a:srgbClr val="3F3F3F"/>
      </a:accent4>
      <a:accent5>
        <a:srgbClr val="595959"/>
      </a:accent5>
      <a:accent6>
        <a:srgbClr val="7F7F7F"/>
      </a:accent6>
      <a:hlink>
        <a:srgbClr val="D8D8D8"/>
      </a:hlink>
      <a:folHlink>
        <a:srgbClr val="A5A5A5"/>
      </a:folHlink>
    </a:clrScheme>
    <a:fontScheme name="McKinstry -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FEA7DF477B4CA47D1B43A1B401F1" ma:contentTypeVersion="0" ma:contentTypeDescription="Create a new document." ma:contentTypeScope="" ma:versionID="f7c52fff51b7d83d610856c5f360181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D286A1-108C-49BA-9CF9-78A447791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C1FBD-C9A6-4D20-B575-B230D8408B6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FC707B-99FB-4AB7-8517-6A66691B0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19958</TotalTime>
  <Words>512</Words>
  <Application>Microsoft Office PowerPoint</Application>
  <PresentationFormat>On-screen Show (4:3)</PresentationFormat>
  <Paragraphs>133</Paragraphs>
  <Slides>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McKinstry Block Master</vt:lpstr>
      <vt:lpstr>Visio</vt:lpstr>
      <vt:lpstr>Smart Buildings</vt:lpstr>
      <vt:lpstr>Net Zero Building</vt:lpstr>
      <vt:lpstr>Smart Building Definition</vt:lpstr>
      <vt:lpstr>Smart Building Cost Study</vt:lpstr>
      <vt:lpstr>Smart Building Implementation</vt:lpstr>
      <vt:lpstr>Smart Building I.T. Architecture </vt:lpstr>
      <vt:lpstr>Smart Building Information Platform</vt:lpstr>
      <vt:lpstr>Smart Building: Information Enables Action</vt:lpstr>
      <vt:lpstr>Achieving Smart Building Outcomes</vt:lpstr>
      <vt:lpstr>New Construction + Smart Building</vt:lpstr>
      <vt:lpstr>New Construction + Smart Building</vt:lpstr>
      <vt:lpstr>Smart Building Job Opportunities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juliet</dc:creator>
  <cp:lastModifiedBy>Monica Brummer</cp:lastModifiedBy>
  <cp:revision>985</cp:revision>
  <dcterms:created xsi:type="dcterms:W3CDTF">2009-03-24T21:39:01Z</dcterms:created>
  <dcterms:modified xsi:type="dcterms:W3CDTF">2011-08-01T19:57:58Z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0x0101002B4BFEA7DF477B4CA47D1B43A1B401F1</vt:lpwstr>
  </property>
</Properties>
</file>